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9" r:id="rId7"/>
    <p:sldId id="283" r:id="rId8"/>
    <p:sldId id="270" r:id="rId9"/>
    <p:sldId id="284" r:id="rId10"/>
    <p:sldId id="285" r:id="rId11"/>
    <p:sldId id="286" r:id="rId12"/>
    <p:sldId id="287" r:id="rId13"/>
    <p:sldId id="288" r:id="rId14"/>
    <p:sldId id="28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0"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Poppins Bold" panose="020B0604020202020204" charset="0"/>
      <p:regular r:id="rId33"/>
    </p:embeddedFont>
    <p:embeddedFont>
      <p:font typeface="Poppins" panose="020B0604020202020204" charset="0"/>
      <p:regular r:id="rId34"/>
      <p:bold r:id="rId35"/>
      <p:italic r:id="rId36"/>
      <p:boldItalic r:id="rId37"/>
    </p:embeddedFont>
    <p:embeddedFont>
      <p:font typeface="맑은 고딕" panose="020B0503020000020004" pitchFamily="34" charset="-127"/>
      <p:regular r:id="rId38"/>
      <p:bold r:id="rId39"/>
    </p:embeddedFont>
    <p:embeddedFont>
      <p:font typeface="Times New Roman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7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package" Target="../embeddings/Feuille_de_calcul_Microsoft_Excel1.xlsx"/><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479" y="-6164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a:off x="762000" y="3339197"/>
            <a:ext cx="1447800" cy="123750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9054127"/>
            <a:ext cx="18288000" cy="1232873"/>
            <a:chOff x="0" y="0"/>
            <a:chExt cx="4816593" cy="324707"/>
          </a:xfrm>
        </p:grpSpPr>
        <p:sp>
          <p:nvSpPr>
            <p:cNvPr id="6" name="Freeform 6"/>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35589">
                <a:alpha val="5882"/>
              </a:srgbClr>
            </a:solidFill>
            <a:ln cap="sq">
              <a:noFill/>
              <a:prstDash val="solid"/>
              <a:miter/>
            </a:ln>
          </p:spPr>
        </p:sp>
        <p:sp>
          <p:nvSpPr>
            <p:cNvPr id="7" name="TextBox 7"/>
            <p:cNvSpPr txBox="1"/>
            <p:nvPr/>
          </p:nvSpPr>
          <p:spPr>
            <a:xfrm>
              <a:off x="0" y="-47625"/>
              <a:ext cx="4816593" cy="372332"/>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3989981" y="4229100"/>
            <a:ext cx="10536637" cy="1107996"/>
          </a:xfrm>
          <a:prstGeom prst="rect">
            <a:avLst/>
          </a:prstGeom>
        </p:spPr>
        <p:txBody>
          <a:bodyPr wrap="square" lIns="0" tIns="0" rIns="0" bIns="0" rtlCol="0" anchor="t">
            <a:spAutoFit/>
          </a:bodyPr>
          <a:lstStyle/>
          <a:p>
            <a:pPr lvl="0"/>
            <a:r>
              <a:rPr lang="en-US" sz="7200" b="1" i="1" u="sng" dirty="0" err="1"/>
              <a:t>Projet</a:t>
            </a:r>
            <a:r>
              <a:rPr lang="en-US" sz="7200" b="1" i="1" u="sng" dirty="0"/>
              <a:t> </a:t>
            </a:r>
            <a:r>
              <a:rPr lang="en-US" sz="7200" b="1" i="1" u="sng" dirty="0" smtClean="0"/>
              <a:t>Machine Learning </a:t>
            </a:r>
            <a:r>
              <a:rPr lang="en-US" sz="7200" b="1" i="1" u="sng" dirty="0"/>
              <a:t>II</a:t>
            </a:r>
            <a:endParaRPr lang="fr-FR" sz="7200" dirty="0"/>
          </a:p>
        </p:txBody>
      </p:sp>
      <p:sp>
        <p:nvSpPr>
          <p:cNvPr id="12" name="TextBox 10"/>
          <p:cNvSpPr txBox="1"/>
          <p:nvPr/>
        </p:nvSpPr>
        <p:spPr>
          <a:xfrm>
            <a:off x="3750437" y="6551200"/>
            <a:ext cx="10536637" cy="1107996"/>
          </a:xfrm>
          <a:prstGeom prst="rect">
            <a:avLst/>
          </a:prstGeom>
        </p:spPr>
        <p:txBody>
          <a:bodyPr wrap="square" lIns="0" tIns="0" rIns="0" bIns="0" rtlCol="0" anchor="t">
            <a:spAutoFit/>
          </a:bodyPr>
          <a:lstStyle/>
          <a:p>
            <a:pPr lvl="0" algn="ctr"/>
            <a:r>
              <a:rPr lang="en-US" sz="7200" b="1" dirty="0">
                <a:solidFill>
                  <a:srgbClr val="0070C0"/>
                </a:solidFill>
              </a:rPr>
              <a:t>Bank churn scoring</a:t>
            </a:r>
            <a:endParaRPr lang="fr-FR" sz="7200" dirty="0">
              <a:solidFill>
                <a:srgbClr val="0070C0"/>
              </a:solidFill>
            </a:endParaRPr>
          </a:p>
        </p:txBody>
      </p:sp>
      <p:pic>
        <p:nvPicPr>
          <p:cNvPr id="13" name="Image 12"/>
          <p:cNvPicPr>
            <a:picLocks noChangeAspect="1"/>
          </p:cNvPicPr>
          <p:nvPr/>
        </p:nvPicPr>
        <p:blipFill>
          <a:blip r:embed="rId5"/>
          <a:stretch>
            <a:fillRect/>
          </a:stretch>
        </p:blipFill>
        <p:spPr>
          <a:xfrm>
            <a:off x="16687800" y="0"/>
            <a:ext cx="1623934" cy="2019300"/>
          </a:xfrm>
          <a:prstGeom prst="rect">
            <a:avLst/>
          </a:prstGeom>
        </p:spPr>
      </p:pic>
      <p:sp>
        <p:nvSpPr>
          <p:cNvPr id="19" name="Rectangle 18">
            <a:extLst>
              <a:ext uri="{FF2B5EF4-FFF2-40B4-BE49-F238E27FC236}">
                <a16:creationId xmlns:a16="http://schemas.microsoft.com/office/drawing/2014/main" xmlns="" xmlns:lc="http://schemas.openxmlformats.org/drawingml/2006/lockedCanvas" id="{F9F4FEC7-B5DC-060A-2C32-2D082C711F62}"/>
              </a:ext>
            </a:extLst>
          </p:cNvPr>
          <p:cNvSpPr/>
          <p:nvPr/>
        </p:nvSpPr>
        <p:spPr>
          <a:xfrm>
            <a:off x="2057400" y="137736"/>
            <a:ext cx="14401800" cy="306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800" dirty="0">
                <a:solidFill>
                  <a:schemeClr val="tx2">
                    <a:lumMod val="75000"/>
                  </a:schemeClr>
                </a:solidFill>
                <a:latin typeface="DM Sans"/>
                <a:cs typeface="Arial"/>
              </a:rPr>
              <a:t>Agence nationale de la statistique et de la démographie (ANSD)</a:t>
            </a:r>
          </a:p>
          <a:p>
            <a:pPr algn="ctr"/>
            <a:r>
              <a:rPr lang="fr-FR" sz="2800" dirty="0">
                <a:solidFill>
                  <a:schemeClr val="tx2">
                    <a:lumMod val="75000"/>
                  </a:schemeClr>
                </a:solidFill>
                <a:latin typeface="DM Sans"/>
                <a:cs typeface="Arial"/>
              </a:rPr>
              <a:t>***********************</a:t>
            </a:r>
          </a:p>
          <a:p>
            <a:pPr algn="ctr"/>
            <a:endParaRPr lang="fr-FR" sz="2800" dirty="0">
              <a:solidFill>
                <a:schemeClr val="tx2">
                  <a:lumMod val="75000"/>
                </a:schemeClr>
              </a:solidFill>
              <a:latin typeface="DM Sans"/>
              <a:cs typeface="Arial"/>
            </a:endParaRPr>
          </a:p>
          <a:p>
            <a:pPr algn="ctr"/>
            <a:r>
              <a:rPr lang="fr-FR" sz="2800" dirty="0">
                <a:solidFill>
                  <a:schemeClr val="tx2">
                    <a:lumMod val="75000"/>
                  </a:schemeClr>
                </a:solidFill>
                <a:latin typeface="DM Sans"/>
                <a:cs typeface="Arial"/>
              </a:rPr>
              <a:t>Ecole Nationale de la statistique et de l’analyse économique Pierre NDIAYE (ENSAE)</a:t>
            </a:r>
          </a:p>
          <a:p>
            <a:pPr algn="ctr"/>
            <a:r>
              <a:rPr lang="fr-FR" sz="2800" dirty="0">
                <a:solidFill>
                  <a:schemeClr val="tx2">
                    <a:lumMod val="75000"/>
                  </a:schemeClr>
                </a:solidFill>
                <a:latin typeface="DM Sans"/>
                <a:cs typeface="Arial"/>
              </a:rPr>
              <a:t>***********************</a:t>
            </a:r>
            <a:endParaRPr lang="fr-SN" sz="2800" dirty="0">
              <a:solidFill>
                <a:schemeClr val="tx2">
                  <a:lumMod val="75000"/>
                </a:schemeClr>
              </a:solidFill>
              <a:latin typeface="Times New Roman" panose="02020603050405020304" pitchFamily="18" charset="0"/>
              <a:cs typeface="Times New Roman" panose="02020603050405020304" pitchFamily="18" charset="0"/>
            </a:endParaRPr>
          </a:p>
          <a:p>
            <a:pPr algn="ctr"/>
            <a:endParaRPr lang="fr-SN"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20" name="Image 13">
            <a:extLst>
              <a:ext uri="{FF2B5EF4-FFF2-40B4-BE49-F238E27FC236}">
                <a16:creationId xmlns="" xmlns:a16="http://schemas.microsoft.com/office/drawing/2014/main" id="{E96C74B3-095C-5E0B-466D-23403A73F958}"/>
              </a:ext>
            </a:extLst>
          </p:cNvPr>
          <p:cNvPicPr>
            <a:picLocks noChangeAspect="1"/>
          </p:cNvPicPr>
          <p:nvPr/>
        </p:nvPicPr>
        <p:blipFill>
          <a:blip r:embed="rId6"/>
          <a:stretch>
            <a:fillRect/>
          </a:stretch>
        </p:blipFill>
        <p:spPr>
          <a:xfrm>
            <a:off x="0" y="0"/>
            <a:ext cx="2057400" cy="2019300"/>
          </a:xfrm>
          <a:prstGeom prst="rect">
            <a:avLst/>
          </a:prstGeom>
          <a:noFill/>
          <a:ln cap="flat">
            <a:noFill/>
          </a:ln>
        </p:spPr>
      </p:pic>
      <p:sp>
        <p:nvSpPr>
          <p:cNvPr id="21" name="Freeform 8"/>
          <p:cNvSpPr/>
          <p:nvPr/>
        </p:nvSpPr>
        <p:spPr>
          <a:xfrm>
            <a:off x="12850290" y="5555505"/>
            <a:ext cx="5219700" cy="3777728"/>
          </a:xfrm>
          <a:custGeom>
            <a:avLst/>
            <a:gdLst/>
            <a:ahLst/>
            <a:cxnLst/>
            <a:rect l="l" t="t" r="r" b="b"/>
            <a:pathLst>
              <a:path w="1088813" h="1274980">
                <a:moveTo>
                  <a:pt x="0" y="0"/>
                </a:moveTo>
                <a:lnTo>
                  <a:pt x="1088813" y="0"/>
                </a:lnTo>
                <a:lnTo>
                  <a:pt x="1088813" y="1274980"/>
                </a:lnTo>
                <a:lnTo>
                  <a:pt x="0" y="1274980"/>
                </a:lnTo>
                <a:close/>
              </a:path>
            </a:pathLst>
          </a:custGeom>
          <a:blipFill>
            <a:blip r:embed="rId7"/>
            <a:stretch>
              <a:fillRect l="-37878" r="-37878"/>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010847" y="1028700"/>
            <a:ext cx="6266307" cy="7541507"/>
          </a:xfrm>
          <a:custGeom>
            <a:avLst/>
            <a:gdLst/>
            <a:ahLst/>
            <a:cxnLst/>
            <a:rect l="l" t="t" r="r" b="b"/>
            <a:pathLst>
              <a:path w="6266307" h="7541507">
                <a:moveTo>
                  <a:pt x="0" y="0"/>
                </a:moveTo>
                <a:lnTo>
                  <a:pt x="6266306" y="0"/>
                </a:lnTo>
                <a:lnTo>
                  <a:pt x="6266306" y="7541507"/>
                </a:lnTo>
                <a:lnTo>
                  <a:pt x="0" y="7541507"/>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9054127"/>
            <a:ext cx="18288000" cy="1232873"/>
            <a:chOff x="0" y="0"/>
            <a:chExt cx="4816593" cy="324707"/>
          </a:xfrm>
        </p:grpSpPr>
        <p:sp>
          <p:nvSpPr>
            <p:cNvPr id="6" name="Freeform 6"/>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7" name="TextBox 7"/>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0" y="2545569"/>
            <a:ext cx="6708837" cy="7741431"/>
          </a:xfrm>
          <a:custGeom>
            <a:avLst/>
            <a:gdLst/>
            <a:ahLst/>
            <a:cxnLst/>
            <a:rect l="l" t="t" r="r" b="b"/>
            <a:pathLst>
              <a:path w="6708837" h="7741431">
                <a:moveTo>
                  <a:pt x="0" y="0"/>
                </a:moveTo>
                <a:lnTo>
                  <a:pt x="6708837" y="0"/>
                </a:lnTo>
                <a:lnTo>
                  <a:pt x="6708837" y="7741431"/>
                </a:lnTo>
                <a:lnTo>
                  <a:pt x="0" y="7741431"/>
                </a:lnTo>
                <a:lnTo>
                  <a:pt x="0" y="0"/>
                </a:lnTo>
                <a:close/>
              </a:path>
            </a:pathLst>
          </a:custGeom>
          <a:blipFill>
            <a:blip r:embed="rId5"/>
            <a:stretch>
              <a:fillRect t="-1396" r="-5276" b="-2541"/>
            </a:stretch>
          </a:blipFill>
        </p:spPr>
      </p:sp>
      <p:sp>
        <p:nvSpPr>
          <p:cNvPr id="9" name="Freeform 9"/>
          <p:cNvSpPr/>
          <p:nvPr/>
        </p:nvSpPr>
        <p:spPr>
          <a:xfrm>
            <a:off x="6708837" y="2545569"/>
            <a:ext cx="6189718" cy="7741431"/>
          </a:xfrm>
          <a:custGeom>
            <a:avLst/>
            <a:gdLst/>
            <a:ahLst/>
            <a:cxnLst/>
            <a:rect l="l" t="t" r="r" b="b"/>
            <a:pathLst>
              <a:path w="6189718" h="7741431">
                <a:moveTo>
                  <a:pt x="0" y="0"/>
                </a:moveTo>
                <a:lnTo>
                  <a:pt x="6189718" y="0"/>
                </a:lnTo>
                <a:lnTo>
                  <a:pt x="6189718" y="7741431"/>
                </a:lnTo>
                <a:lnTo>
                  <a:pt x="0" y="7741431"/>
                </a:lnTo>
                <a:lnTo>
                  <a:pt x="0" y="0"/>
                </a:lnTo>
                <a:close/>
              </a:path>
            </a:pathLst>
          </a:custGeom>
          <a:blipFill>
            <a:blip r:embed="rId6"/>
            <a:stretch>
              <a:fillRect t="-3333" b="-3333"/>
            </a:stretch>
          </a:blipFill>
        </p:spPr>
      </p:sp>
      <p:sp>
        <p:nvSpPr>
          <p:cNvPr id="10" name="Freeform 10"/>
          <p:cNvSpPr/>
          <p:nvPr/>
        </p:nvSpPr>
        <p:spPr>
          <a:xfrm>
            <a:off x="12898555" y="2545569"/>
            <a:ext cx="5389445" cy="7741431"/>
          </a:xfrm>
          <a:custGeom>
            <a:avLst/>
            <a:gdLst/>
            <a:ahLst/>
            <a:cxnLst/>
            <a:rect l="l" t="t" r="r" b="b"/>
            <a:pathLst>
              <a:path w="5389445" h="7741431">
                <a:moveTo>
                  <a:pt x="0" y="0"/>
                </a:moveTo>
                <a:lnTo>
                  <a:pt x="5389445" y="0"/>
                </a:lnTo>
                <a:lnTo>
                  <a:pt x="5389445" y="7741431"/>
                </a:lnTo>
                <a:lnTo>
                  <a:pt x="0" y="7741431"/>
                </a:lnTo>
                <a:lnTo>
                  <a:pt x="0" y="0"/>
                </a:lnTo>
                <a:close/>
              </a:path>
            </a:pathLst>
          </a:custGeom>
          <a:blipFill>
            <a:blip r:embed="rId7"/>
            <a:stretch>
              <a:fillRect l="-6977" r="-8185"/>
            </a:stretch>
          </a:blipFill>
        </p:spPr>
      </p:sp>
      <p:sp>
        <p:nvSpPr>
          <p:cNvPr id="11" name="TextBox 11"/>
          <p:cNvSpPr txBox="1"/>
          <p:nvPr/>
        </p:nvSpPr>
        <p:spPr>
          <a:xfrm>
            <a:off x="1196246" y="869770"/>
            <a:ext cx="16649761" cy="94932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Times New Roman Bold"/>
                <a:ea typeface="Times New Roman Bold"/>
                <a:cs typeface="Times New Roman Bold"/>
                <a:sym typeface="Times New Roman Bold"/>
              </a:rPr>
              <a:t>Distribution des variables quantitatives dans le jeu de données</a:t>
            </a:r>
          </a:p>
        </p:txBody>
      </p:sp>
    </p:spTree>
    <p:extLst>
      <p:ext uri="{BB962C8B-B14F-4D97-AF65-F5344CB8AC3E}">
        <p14:creationId xmlns:p14="http://schemas.microsoft.com/office/powerpoint/2010/main" val="3989319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010847" y="1028700"/>
            <a:ext cx="6266307" cy="7541507"/>
          </a:xfrm>
          <a:custGeom>
            <a:avLst/>
            <a:gdLst/>
            <a:ahLst/>
            <a:cxnLst/>
            <a:rect l="l" t="t" r="r" b="b"/>
            <a:pathLst>
              <a:path w="6266307" h="7541507">
                <a:moveTo>
                  <a:pt x="0" y="0"/>
                </a:moveTo>
                <a:lnTo>
                  <a:pt x="6266306" y="0"/>
                </a:lnTo>
                <a:lnTo>
                  <a:pt x="6266306" y="7541507"/>
                </a:lnTo>
                <a:lnTo>
                  <a:pt x="0" y="7541507"/>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9054127"/>
            <a:ext cx="18288000" cy="1232873"/>
            <a:chOff x="0" y="0"/>
            <a:chExt cx="4816593" cy="324707"/>
          </a:xfrm>
        </p:grpSpPr>
        <p:sp>
          <p:nvSpPr>
            <p:cNvPr id="6" name="Freeform 6"/>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7" name="TextBox 7"/>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0" y="2230749"/>
            <a:ext cx="6478712" cy="8056251"/>
          </a:xfrm>
          <a:custGeom>
            <a:avLst/>
            <a:gdLst/>
            <a:ahLst/>
            <a:cxnLst/>
            <a:rect l="l" t="t" r="r" b="b"/>
            <a:pathLst>
              <a:path w="6478712" h="8056251">
                <a:moveTo>
                  <a:pt x="0" y="0"/>
                </a:moveTo>
                <a:lnTo>
                  <a:pt x="6478712" y="0"/>
                </a:lnTo>
                <a:lnTo>
                  <a:pt x="6478712" y="8056251"/>
                </a:lnTo>
                <a:lnTo>
                  <a:pt x="0" y="8056251"/>
                </a:lnTo>
                <a:lnTo>
                  <a:pt x="0" y="0"/>
                </a:lnTo>
                <a:close/>
              </a:path>
            </a:pathLst>
          </a:custGeom>
          <a:blipFill>
            <a:blip r:embed="rId5"/>
            <a:stretch>
              <a:fillRect t="-2339" b="-2339"/>
            </a:stretch>
          </a:blipFill>
        </p:spPr>
      </p:sp>
      <p:sp>
        <p:nvSpPr>
          <p:cNvPr id="9" name="Freeform 9"/>
          <p:cNvSpPr/>
          <p:nvPr/>
        </p:nvSpPr>
        <p:spPr>
          <a:xfrm>
            <a:off x="6478712" y="2230749"/>
            <a:ext cx="5977001" cy="8056251"/>
          </a:xfrm>
          <a:custGeom>
            <a:avLst/>
            <a:gdLst/>
            <a:ahLst/>
            <a:cxnLst/>
            <a:rect l="l" t="t" r="r" b="b"/>
            <a:pathLst>
              <a:path w="5977001" h="8056251">
                <a:moveTo>
                  <a:pt x="0" y="0"/>
                </a:moveTo>
                <a:lnTo>
                  <a:pt x="5977001" y="0"/>
                </a:lnTo>
                <a:lnTo>
                  <a:pt x="5977001" y="8056251"/>
                </a:lnTo>
                <a:lnTo>
                  <a:pt x="0" y="8056251"/>
                </a:lnTo>
                <a:lnTo>
                  <a:pt x="0" y="0"/>
                </a:lnTo>
                <a:close/>
              </a:path>
            </a:pathLst>
          </a:custGeom>
          <a:blipFill>
            <a:blip r:embed="rId6"/>
            <a:stretch>
              <a:fillRect l="-1682" r="-2109" b="-988"/>
            </a:stretch>
          </a:blipFill>
        </p:spPr>
      </p:sp>
      <p:sp>
        <p:nvSpPr>
          <p:cNvPr id="10" name="Freeform 10"/>
          <p:cNvSpPr/>
          <p:nvPr/>
        </p:nvSpPr>
        <p:spPr>
          <a:xfrm>
            <a:off x="12455713" y="2230749"/>
            <a:ext cx="5832287" cy="8056251"/>
          </a:xfrm>
          <a:custGeom>
            <a:avLst/>
            <a:gdLst/>
            <a:ahLst/>
            <a:cxnLst/>
            <a:rect l="l" t="t" r="r" b="b"/>
            <a:pathLst>
              <a:path w="5832287" h="8056251">
                <a:moveTo>
                  <a:pt x="0" y="0"/>
                </a:moveTo>
                <a:lnTo>
                  <a:pt x="5832287" y="0"/>
                </a:lnTo>
                <a:lnTo>
                  <a:pt x="5832287" y="8056251"/>
                </a:lnTo>
                <a:lnTo>
                  <a:pt x="0" y="8056251"/>
                </a:lnTo>
                <a:lnTo>
                  <a:pt x="0" y="0"/>
                </a:lnTo>
                <a:close/>
              </a:path>
            </a:pathLst>
          </a:custGeom>
          <a:blipFill>
            <a:blip r:embed="rId7"/>
            <a:stretch>
              <a:fillRect l="-3995" r="-3057"/>
            </a:stretch>
          </a:blipFill>
        </p:spPr>
      </p:sp>
      <p:sp>
        <p:nvSpPr>
          <p:cNvPr id="11" name="TextBox 11"/>
          <p:cNvSpPr txBox="1"/>
          <p:nvPr/>
        </p:nvSpPr>
        <p:spPr>
          <a:xfrm>
            <a:off x="1040116" y="458786"/>
            <a:ext cx="17247884" cy="94932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Times New Roman Bold"/>
                <a:ea typeface="Times New Roman Bold"/>
                <a:cs typeface="Times New Roman Bold"/>
                <a:sym typeface="Times New Roman Bold"/>
              </a:rPr>
              <a:t>Distribution des clients selon certaines variables du jeu de données</a:t>
            </a:r>
          </a:p>
        </p:txBody>
      </p:sp>
    </p:spTree>
    <p:extLst>
      <p:ext uri="{BB962C8B-B14F-4D97-AF65-F5344CB8AC3E}">
        <p14:creationId xmlns:p14="http://schemas.microsoft.com/office/powerpoint/2010/main" val="106576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010847" y="1028700"/>
            <a:ext cx="6266307" cy="7541507"/>
          </a:xfrm>
          <a:custGeom>
            <a:avLst/>
            <a:gdLst/>
            <a:ahLst/>
            <a:cxnLst/>
            <a:rect l="l" t="t" r="r" b="b"/>
            <a:pathLst>
              <a:path w="6266307" h="7541507">
                <a:moveTo>
                  <a:pt x="0" y="0"/>
                </a:moveTo>
                <a:lnTo>
                  <a:pt x="6266306" y="0"/>
                </a:lnTo>
                <a:lnTo>
                  <a:pt x="6266306" y="7541507"/>
                </a:lnTo>
                <a:lnTo>
                  <a:pt x="0" y="7541507"/>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9054127"/>
            <a:ext cx="18288000" cy="1232873"/>
            <a:chOff x="0" y="0"/>
            <a:chExt cx="4816593" cy="324707"/>
          </a:xfrm>
        </p:grpSpPr>
        <p:sp>
          <p:nvSpPr>
            <p:cNvPr id="6" name="Freeform 6"/>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7" name="TextBox 7"/>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0" y="1858402"/>
            <a:ext cx="5813128" cy="8428598"/>
          </a:xfrm>
          <a:custGeom>
            <a:avLst/>
            <a:gdLst/>
            <a:ahLst/>
            <a:cxnLst/>
            <a:rect l="l" t="t" r="r" b="b"/>
            <a:pathLst>
              <a:path w="5813128" h="8428598">
                <a:moveTo>
                  <a:pt x="0" y="0"/>
                </a:moveTo>
                <a:lnTo>
                  <a:pt x="5813128" y="0"/>
                </a:lnTo>
                <a:lnTo>
                  <a:pt x="5813128" y="8428598"/>
                </a:lnTo>
                <a:lnTo>
                  <a:pt x="0" y="8428598"/>
                </a:lnTo>
                <a:lnTo>
                  <a:pt x="0" y="0"/>
                </a:lnTo>
                <a:close/>
              </a:path>
            </a:pathLst>
          </a:custGeom>
          <a:blipFill>
            <a:blip r:embed="rId5"/>
            <a:stretch>
              <a:fillRect t="-3100" r="-6316" b="-3168"/>
            </a:stretch>
          </a:blipFill>
        </p:spPr>
      </p:sp>
      <p:sp>
        <p:nvSpPr>
          <p:cNvPr id="9" name="Freeform 9"/>
          <p:cNvSpPr/>
          <p:nvPr/>
        </p:nvSpPr>
        <p:spPr>
          <a:xfrm>
            <a:off x="13015731" y="1439684"/>
            <a:ext cx="6294552" cy="10015430"/>
          </a:xfrm>
          <a:custGeom>
            <a:avLst/>
            <a:gdLst/>
            <a:ahLst/>
            <a:cxnLst/>
            <a:rect l="l" t="t" r="r" b="b"/>
            <a:pathLst>
              <a:path w="6294552" h="10015430">
                <a:moveTo>
                  <a:pt x="0" y="0"/>
                </a:moveTo>
                <a:lnTo>
                  <a:pt x="6294552" y="0"/>
                </a:lnTo>
                <a:lnTo>
                  <a:pt x="6294552" y="10015430"/>
                </a:lnTo>
                <a:lnTo>
                  <a:pt x="0" y="10015430"/>
                </a:lnTo>
                <a:lnTo>
                  <a:pt x="0" y="0"/>
                </a:lnTo>
                <a:close/>
              </a:path>
            </a:pathLst>
          </a:custGeom>
          <a:blipFill>
            <a:blip r:embed="rId6"/>
            <a:stretch>
              <a:fillRect t="-10472" r="-5384" b="-8064"/>
            </a:stretch>
          </a:blipFill>
        </p:spPr>
      </p:sp>
      <p:sp>
        <p:nvSpPr>
          <p:cNvPr id="10" name="Freeform 10"/>
          <p:cNvSpPr/>
          <p:nvPr/>
        </p:nvSpPr>
        <p:spPr>
          <a:xfrm>
            <a:off x="5530673" y="1858402"/>
            <a:ext cx="7931541" cy="8428598"/>
          </a:xfrm>
          <a:custGeom>
            <a:avLst/>
            <a:gdLst/>
            <a:ahLst/>
            <a:cxnLst/>
            <a:rect l="l" t="t" r="r" b="b"/>
            <a:pathLst>
              <a:path w="7931541" h="8428598">
                <a:moveTo>
                  <a:pt x="0" y="0"/>
                </a:moveTo>
                <a:lnTo>
                  <a:pt x="7931541" y="0"/>
                </a:lnTo>
                <a:lnTo>
                  <a:pt x="7931541" y="8428598"/>
                </a:lnTo>
                <a:lnTo>
                  <a:pt x="0" y="8428598"/>
                </a:lnTo>
                <a:lnTo>
                  <a:pt x="0" y="0"/>
                </a:lnTo>
                <a:close/>
              </a:path>
            </a:pathLst>
          </a:custGeom>
          <a:blipFill>
            <a:blip r:embed="rId7"/>
            <a:stretch>
              <a:fillRect l="-1154" r="-197"/>
            </a:stretch>
          </a:blipFill>
        </p:spPr>
      </p:sp>
      <p:sp>
        <p:nvSpPr>
          <p:cNvPr id="11" name="TextBox 11"/>
          <p:cNvSpPr txBox="1"/>
          <p:nvPr/>
        </p:nvSpPr>
        <p:spPr>
          <a:xfrm>
            <a:off x="1040116" y="458786"/>
            <a:ext cx="17247884" cy="94932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Times New Roman Bold"/>
                <a:ea typeface="Times New Roman Bold"/>
                <a:cs typeface="Times New Roman Bold"/>
                <a:sym typeface="Times New Roman Bold"/>
              </a:rPr>
              <a:t>Distribution des clients selon certaines variables du jeu de données</a:t>
            </a:r>
          </a:p>
        </p:txBody>
      </p:sp>
    </p:spTree>
    <p:extLst>
      <p:ext uri="{BB962C8B-B14F-4D97-AF65-F5344CB8AC3E}">
        <p14:creationId xmlns:p14="http://schemas.microsoft.com/office/powerpoint/2010/main" val="4078536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9054127"/>
            <a:ext cx="18288000" cy="1232873"/>
            <a:chOff x="0" y="0"/>
            <a:chExt cx="4816593" cy="324707"/>
          </a:xfrm>
        </p:grpSpPr>
        <p:sp>
          <p:nvSpPr>
            <p:cNvPr id="4" name="Freeform 4"/>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5" name="TextBox 5"/>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6" name="Freeform 6"/>
          <p:cNvSpPr/>
          <p:nvPr/>
        </p:nvSpPr>
        <p:spPr>
          <a:xfrm>
            <a:off x="598123" y="1439684"/>
            <a:ext cx="17689877" cy="8612158"/>
          </a:xfrm>
          <a:custGeom>
            <a:avLst/>
            <a:gdLst/>
            <a:ahLst/>
            <a:cxnLst/>
            <a:rect l="l" t="t" r="r" b="b"/>
            <a:pathLst>
              <a:path w="17689877" h="8612158">
                <a:moveTo>
                  <a:pt x="0" y="0"/>
                </a:moveTo>
                <a:lnTo>
                  <a:pt x="17689877" y="0"/>
                </a:lnTo>
                <a:lnTo>
                  <a:pt x="17689877" y="8612158"/>
                </a:lnTo>
                <a:lnTo>
                  <a:pt x="0" y="8612158"/>
                </a:lnTo>
                <a:lnTo>
                  <a:pt x="0" y="0"/>
                </a:lnTo>
                <a:close/>
              </a:path>
            </a:pathLst>
          </a:custGeom>
          <a:blipFill>
            <a:blip r:embed="rId4"/>
            <a:stretch>
              <a:fillRect l="-5966" r="-2521"/>
            </a:stretch>
          </a:blipFill>
        </p:spPr>
      </p:sp>
      <p:sp>
        <p:nvSpPr>
          <p:cNvPr id="7" name="TextBox 7"/>
          <p:cNvSpPr txBox="1"/>
          <p:nvPr/>
        </p:nvSpPr>
        <p:spPr>
          <a:xfrm>
            <a:off x="1196246" y="200894"/>
            <a:ext cx="16649761" cy="1835152"/>
          </a:xfrm>
          <a:prstGeom prst="rect">
            <a:avLst/>
          </a:prstGeom>
        </p:spPr>
        <p:txBody>
          <a:bodyPr lIns="0" tIns="0" rIns="0" bIns="0" rtlCol="0" anchor="t">
            <a:spAutoFit/>
          </a:bodyPr>
          <a:lstStyle/>
          <a:p>
            <a:pPr algn="ctr">
              <a:lnSpc>
                <a:spcPts val="6999"/>
              </a:lnSpc>
            </a:pPr>
            <a:r>
              <a:rPr lang="en-US" sz="4999" b="1">
                <a:solidFill>
                  <a:srgbClr val="000000"/>
                </a:solidFill>
                <a:latin typeface="Times New Roman Bold"/>
                <a:ea typeface="Times New Roman Bold"/>
                <a:cs typeface="Times New Roman Bold"/>
                <a:sym typeface="Times New Roman Bold"/>
              </a:rPr>
              <a:t>ANALYSE BIVARIE SELON LA VARIABLE CIBLE</a:t>
            </a:r>
          </a:p>
          <a:p>
            <a:pPr algn="ctr">
              <a:lnSpc>
                <a:spcPts val="6999"/>
              </a:lnSpc>
              <a:spcBef>
                <a:spcPct val="0"/>
              </a:spcBef>
            </a:pPr>
            <a:endParaRPr lang="en-US" sz="4999" b="1">
              <a:solidFill>
                <a:srgbClr val="000000"/>
              </a:solidFill>
              <a:latin typeface="Times New Roman Bold"/>
              <a:ea typeface="Times New Roman Bold"/>
              <a:cs typeface="Times New Roman Bold"/>
              <a:sym typeface="Times New Roman Bold"/>
            </a:endParaRPr>
          </a:p>
        </p:txBody>
      </p:sp>
    </p:spTree>
    <p:extLst>
      <p:ext uri="{BB962C8B-B14F-4D97-AF65-F5344CB8AC3E}">
        <p14:creationId xmlns:p14="http://schemas.microsoft.com/office/powerpoint/2010/main" val="2683885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9054127"/>
            <a:ext cx="18288000" cy="1232873"/>
            <a:chOff x="0" y="0"/>
            <a:chExt cx="4816593" cy="324707"/>
          </a:xfrm>
        </p:grpSpPr>
        <p:sp>
          <p:nvSpPr>
            <p:cNvPr id="4" name="Freeform 4"/>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5" name="TextBox 5"/>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6" name="Freeform 6"/>
          <p:cNvSpPr/>
          <p:nvPr/>
        </p:nvSpPr>
        <p:spPr>
          <a:xfrm>
            <a:off x="0" y="1858402"/>
            <a:ext cx="8324880" cy="8428598"/>
          </a:xfrm>
          <a:custGeom>
            <a:avLst/>
            <a:gdLst/>
            <a:ahLst/>
            <a:cxnLst/>
            <a:rect l="l" t="t" r="r" b="b"/>
            <a:pathLst>
              <a:path w="8324880" h="8428598">
                <a:moveTo>
                  <a:pt x="0" y="0"/>
                </a:moveTo>
                <a:lnTo>
                  <a:pt x="8324880" y="0"/>
                </a:lnTo>
                <a:lnTo>
                  <a:pt x="8324880" y="8428598"/>
                </a:lnTo>
                <a:lnTo>
                  <a:pt x="0" y="8428598"/>
                </a:lnTo>
                <a:lnTo>
                  <a:pt x="0" y="0"/>
                </a:lnTo>
                <a:close/>
              </a:path>
            </a:pathLst>
          </a:custGeom>
          <a:blipFill>
            <a:blip r:embed="rId4"/>
            <a:stretch>
              <a:fillRect l="-6496" t="-352" r="-1020"/>
            </a:stretch>
          </a:blipFill>
        </p:spPr>
      </p:sp>
      <p:sp>
        <p:nvSpPr>
          <p:cNvPr id="7" name="Freeform 7"/>
          <p:cNvSpPr/>
          <p:nvPr/>
        </p:nvSpPr>
        <p:spPr>
          <a:xfrm>
            <a:off x="8324880" y="1858402"/>
            <a:ext cx="9963120" cy="8428598"/>
          </a:xfrm>
          <a:custGeom>
            <a:avLst/>
            <a:gdLst/>
            <a:ahLst/>
            <a:cxnLst/>
            <a:rect l="l" t="t" r="r" b="b"/>
            <a:pathLst>
              <a:path w="9963120" h="8428598">
                <a:moveTo>
                  <a:pt x="0" y="0"/>
                </a:moveTo>
                <a:lnTo>
                  <a:pt x="9963120" y="0"/>
                </a:lnTo>
                <a:lnTo>
                  <a:pt x="9963120" y="8428598"/>
                </a:lnTo>
                <a:lnTo>
                  <a:pt x="0" y="8428598"/>
                </a:lnTo>
                <a:lnTo>
                  <a:pt x="0" y="0"/>
                </a:lnTo>
                <a:close/>
              </a:path>
            </a:pathLst>
          </a:custGeom>
          <a:blipFill>
            <a:blip r:embed="rId5"/>
            <a:stretch>
              <a:fillRect l="-4148" t="-700" r="-863"/>
            </a:stretch>
          </a:blipFill>
        </p:spPr>
      </p:sp>
      <p:sp>
        <p:nvSpPr>
          <p:cNvPr id="8" name="TextBox 8"/>
          <p:cNvSpPr txBox="1"/>
          <p:nvPr/>
        </p:nvSpPr>
        <p:spPr>
          <a:xfrm>
            <a:off x="1196246" y="200894"/>
            <a:ext cx="16649761" cy="94932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Times New Roman Bold"/>
                <a:ea typeface="Times New Roman Bold"/>
                <a:cs typeface="Times New Roman Bold"/>
                <a:sym typeface="Times New Roman Bold"/>
              </a:rPr>
              <a:t>Matrices de corrélation</a:t>
            </a:r>
          </a:p>
        </p:txBody>
      </p:sp>
    </p:spTree>
    <p:extLst>
      <p:ext uri="{BB962C8B-B14F-4D97-AF65-F5344CB8AC3E}">
        <p14:creationId xmlns:p14="http://schemas.microsoft.com/office/powerpoint/2010/main" val="2952296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marL="0" lvl="0" indent="0" algn="ctr">
              <a:lnSpc>
                <a:spcPts val="7200"/>
              </a:lnSpc>
            </a:pPr>
            <a:r>
              <a:rPr lang="en-US" sz="7200" b="1" dirty="0" smtClean="0">
                <a:solidFill>
                  <a:srgbClr val="414964"/>
                </a:solidFill>
                <a:latin typeface="Poppins Bold"/>
                <a:ea typeface="Poppins Bold"/>
                <a:cs typeface="Poppins Bold"/>
                <a:sym typeface="Poppins Bold"/>
              </a:rPr>
              <a:t>MODELISATION</a:t>
            </a:r>
            <a:endParaRPr lang="en-US" sz="7200" b="1" dirty="0">
              <a:solidFill>
                <a:srgbClr val="414964"/>
              </a:solidFill>
              <a:latin typeface="Poppins Bold"/>
              <a:ea typeface="Poppins Bold"/>
              <a:cs typeface="Poppins Bold"/>
              <a:sym typeface="Poppins Bold"/>
            </a:endParaRPr>
          </a:p>
        </p:txBody>
      </p:sp>
    </p:spTree>
    <p:extLst>
      <p:ext uri="{BB962C8B-B14F-4D97-AF65-F5344CB8AC3E}">
        <p14:creationId xmlns:p14="http://schemas.microsoft.com/office/powerpoint/2010/main" val="1587178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49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 y="0"/>
            <a:ext cx="5105399" cy="10287000"/>
            <a:chOff x="0" y="0"/>
            <a:chExt cx="2076646" cy="2709333"/>
          </a:xfrm>
        </p:grpSpPr>
        <p:sp>
          <p:nvSpPr>
            <p:cNvPr id="4" name="Freeform 4"/>
            <p:cNvSpPr/>
            <p:nvPr/>
          </p:nvSpPr>
          <p:spPr>
            <a:xfrm>
              <a:off x="0" y="0"/>
              <a:ext cx="2076646" cy="2709333"/>
            </a:xfrm>
            <a:custGeom>
              <a:avLst/>
              <a:gdLst/>
              <a:ahLst/>
              <a:cxnLst/>
              <a:rect l="l" t="t" r="r" b="b"/>
              <a:pathLst>
                <a:path w="2076646" h="2709333">
                  <a:moveTo>
                    <a:pt x="0" y="0"/>
                  </a:moveTo>
                  <a:lnTo>
                    <a:pt x="2076646" y="0"/>
                  </a:lnTo>
                  <a:lnTo>
                    <a:pt x="2076646" y="2709333"/>
                  </a:lnTo>
                  <a:lnTo>
                    <a:pt x="0" y="2709333"/>
                  </a:lnTo>
                  <a:close/>
                </a:path>
              </a:pathLst>
            </a:custGeom>
            <a:solidFill>
              <a:srgbClr val="635589">
                <a:alpha val="5882"/>
              </a:srgbClr>
            </a:solidFill>
            <a:ln cap="sq">
              <a:noFill/>
              <a:prstDash val="solid"/>
              <a:miter/>
            </a:ln>
          </p:spPr>
        </p:sp>
        <p:sp>
          <p:nvSpPr>
            <p:cNvPr id="5" name="TextBox 5"/>
            <p:cNvSpPr txBox="1"/>
            <p:nvPr/>
          </p:nvSpPr>
          <p:spPr>
            <a:xfrm>
              <a:off x="0" y="-47625"/>
              <a:ext cx="207664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6" name="Freeform 6"/>
          <p:cNvSpPr/>
          <p:nvPr/>
        </p:nvSpPr>
        <p:spPr>
          <a:xfrm>
            <a:off x="1404220" y="1028700"/>
            <a:ext cx="177203" cy="213264"/>
          </a:xfrm>
          <a:custGeom>
            <a:avLst/>
            <a:gdLst/>
            <a:ahLst/>
            <a:cxnLst/>
            <a:rect l="l" t="t" r="r" b="b"/>
            <a:pathLst>
              <a:path w="177203" h="213264">
                <a:moveTo>
                  <a:pt x="0" y="0"/>
                </a:moveTo>
                <a:lnTo>
                  <a:pt x="177203" y="0"/>
                </a:lnTo>
                <a:lnTo>
                  <a:pt x="177203" y="213264"/>
                </a:lnTo>
                <a:lnTo>
                  <a:pt x="0" y="2132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5893860" y="589708"/>
            <a:ext cx="1947056" cy="2099766"/>
          </a:xfrm>
          <a:custGeom>
            <a:avLst/>
            <a:gdLst/>
            <a:ahLst/>
            <a:cxnLst/>
            <a:rect l="l" t="t" r="r" b="b"/>
            <a:pathLst>
              <a:path w="1947056" h="2099766">
                <a:moveTo>
                  <a:pt x="0" y="0"/>
                </a:moveTo>
                <a:lnTo>
                  <a:pt x="1947056" y="0"/>
                </a:lnTo>
                <a:lnTo>
                  <a:pt x="1947056" y="2099766"/>
                </a:lnTo>
                <a:lnTo>
                  <a:pt x="0" y="20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5893860" y="7158534"/>
            <a:ext cx="2099766" cy="2099766"/>
          </a:xfrm>
          <a:custGeom>
            <a:avLst/>
            <a:gdLst/>
            <a:ahLst/>
            <a:cxnLst/>
            <a:rect l="l" t="t" r="r" b="b"/>
            <a:pathLst>
              <a:path w="2099766" h="2099766">
                <a:moveTo>
                  <a:pt x="0" y="0"/>
                </a:moveTo>
                <a:lnTo>
                  <a:pt x="2099766" y="0"/>
                </a:lnTo>
                <a:lnTo>
                  <a:pt x="2099766" y="2099766"/>
                </a:lnTo>
                <a:lnTo>
                  <a:pt x="0" y="20997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9" name="Freeform 9"/>
          <p:cNvSpPr/>
          <p:nvPr/>
        </p:nvSpPr>
        <p:spPr>
          <a:xfrm>
            <a:off x="5444659" y="3300213"/>
            <a:ext cx="2015775" cy="2099766"/>
          </a:xfrm>
          <a:custGeom>
            <a:avLst/>
            <a:gdLst/>
            <a:ahLst/>
            <a:cxnLst/>
            <a:rect l="l" t="t" r="r" b="b"/>
            <a:pathLst>
              <a:path w="2015775" h="2099766">
                <a:moveTo>
                  <a:pt x="0" y="0"/>
                </a:moveTo>
                <a:lnTo>
                  <a:pt x="2015775" y="0"/>
                </a:lnTo>
                <a:lnTo>
                  <a:pt x="2015775" y="2099766"/>
                </a:lnTo>
                <a:lnTo>
                  <a:pt x="0" y="20997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10" name="TextBox 10"/>
          <p:cNvSpPr txBox="1"/>
          <p:nvPr/>
        </p:nvSpPr>
        <p:spPr>
          <a:xfrm>
            <a:off x="7840916" y="2902158"/>
            <a:ext cx="9563100" cy="2717667"/>
          </a:xfrm>
          <a:prstGeom prst="rect">
            <a:avLst/>
          </a:prstGeom>
        </p:spPr>
        <p:txBody>
          <a:bodyPr wrap="square" lIns="0" tIns="0" rIns="0" bIns="0" rtlCol="0" anchor="t">
            <a:spAutoFit/>
          </a:bodyPr>
          <a:lstStyle/>
          <a:p>
            <a:pPr marL="151131" lvl="1" algn="just">
              <a:lnSpc>
                <a:spcPct val="150000"/>
              </a:lnSpc>
            </a:pPr>
            <a:r>
              <a:rPr lang="fr-FR" sz="2400" dirty="0" smtClean="0">
                <a:solidFill>
                  <a:srgbClr val="414964"/>
                </a:solidFill>
                <a:latin typeface="Poppins"/>
                <a:ea typeface="Poppins"/>
                <a:cs typeface="Poppins"/>
                <a:sym typeface="Poppins"/>
              </a:rPr>
              <a:t>La phase de modélisation et du choix du meilleur modèle passe plusieurs étapes notamment le rééchantillonage pour les données déséquilibrées, le choix des meilleurs hyper paramètres pour chaque modèle et ensuite le choix des métriques d’évaluation des modèles</a:t>
            </a:r>
            <a:endParaRPr lang="fr-FR" sz="2400" dirty="0">
              <a:solidFill>
                <a:srgbClr val="414964"/>
              </a:solidFill>
              <a:latin typeface="Poppins"/>
              <a:ea typeface="Poppins"/>
              <a:cs typeface="Poppins"/>
              <a:sym typeface="Poppins"/>
            </a:endParaRPr>
          </a:p>
        </p:txBody>
      </p:sp>
      <p:sp>
        <p:nvSpPr>
          <p:cNvPr id="11" name="TextBox 11"/>
          <p:cNvSpPr txBox="1"/>
          <p:nvPr/>
        </p:nvSpPr>
        <p:spPr>
          <a:xfrm>
            <a:off x="7870811" y="754147"/>
            <a:ext cx="9620578" cy="1609671"/>
          </a:xfrm>
          <a:prstGeom prst="rect">
            <a:avLst/>
          </a:prstGeom>
        </p:spPr>
        <p:txBody>
          <a:bodyPr wrap="square" lIns="0" tIns="0" rIns="0" bIns="0" rtlCol="0" anchor="t">
            <a:spAutoFit/>
          </a:bodyPr>
          <a:lstStyle/>
          <a:p>
            <a:pPr marL="151131" lvl="1" algn="just">
              <a:lnSpc>
                <a:spcPct val="150000"/>
              </a:lnSpc>
            </a:pPr>
            <a:r>
              <a:rPr lang="fr-FR" sz="2400" dirty="0">
                <a:solidFill>
                  <a:srgbClr val="414964"/>
                </a:solidFill>
                <a:latin typeface="Poppins"/>
                <a:ea typeface="Poppins"/>
                <a:cs typeface="Poppins"/>
                <a:sym typeface="Poppins"/>
              </a:rPr>
              <a:t>L'objectif de cette partie est </a:t>
            </a:r>
            <a:r>
              <a:rPr lang="fr-FR" sz="2400" dirty="0" smtClean="0">
                <a:solidFill>
                  <a:srgbClr val="414964"/>
                </a:solidFill>
                <a:latin typeface="Poppins"/>
                <a:ea typeface="Poppins"/>
                <a:cs typeface="Poppins"/>
                <a:sym typeface="Poppins"/>
              </a:rPr>
              <a:t>de développer différents modèles de classification et à travers des critères d’évaluation choisir le meilleur modèle. </a:t>
            </a:r>
            <a:endParaRPr lang="fr-FR" sz="2400" dirty="0">
              <a:solidFill>
                <a:srgbClr val="414964"/>
              </a:solidFill>
              <a:latin typeface="Poppins"/>
              <a:ea typeface="Poppins"/>
              <a:cs typeface="Poppins"/>
              <a:sym typeface="Poppins"/>
            </a:endParaRPr>
          </a:p>
        </p:txBody>
      </p:sp>
      <p:sp>
        <p:nvSpPr>
          <p:cNvPr id="12" name="TextBox 12"/>
          <p:cNvSpPr txBox="1"/>
          <p:nvPr/>
        </p:nvSpPr>
        <p:spPr>
          <a:xfrm>
            <a:off x="7987380" y="6956281"/>
            <a:ext cx="9684774" cy="2769989"/>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2400" dirty="0" smtClean="0">
                <a:solidFill>
                  <a:srgbClr val="414964"/>
                </a:solidFill>
                <a:latin typeface="Poppins"/>
                <a:ea typeface="Poppins"/>
                <a:cs typeface="Poppins"/>
                <a:sym typeface="Poppins"/>
              </a:rPr>
              <a:t>Le choix des hyper paramètres pour chaque modèle sera fait à </a:t>
            </a:r>
            <a:r>
              <a:rPr lang="fr-FR" sz="2400" dirty="0">
                <a:solidFill>
                  <a:srgbClr val="414964"/>
                </a:solidFill>
                <a:latin typeface="Poppins"/>
                <a:ea typeface="Poppins"/>
                <a:cs typeface="Poppins"/>
                <a:sym typeface="Poppins"/>
              </a:rPr>
              <a:t>travers une pipeline </a:t>
            </a:r>
            <a:r>
              <a:rPr lang="fr-FR" sz="2400" dirty="0" err="1" smtClean="0">
                <a:solidFill>
                  <a:srgbClr val="414964"/>
                </a:solidFill>
                <a:latin typeface="Poppins"/>
                <a:ea typeface="Poppins"/>
                <a:cs typeface="Poppins"/>
                <a:sym typeface="Poppins"/>
              </a:rPr>
              <a:t>pipelines_and_search</a:t>
            </a:r>
            <a:endParaRPr lang="fr-FR" sz="2400" dirty="0" smtClean="0">
              <a:solidFill>
                <a:srgbClr val="414964"/>
              </a:solidFill>
              <a:latin typeface="Poppins"/>
              <a:ea typeface="Poppins"/>
              <a:cs typeface="Poppins"/>
              <a:sym typeface="Poppins"/>
            </a:endParaRPr>
          </a:p>
          <a:p>
            <a:pPr marL="608331" lvl="1" indent="-457200" algn="just">
              <a:lnSpc>
                <a:spcPct val="150000"/>
              </a:lnSpc>
              <a:buFont typeface="Wingdings" panose="05000000000000000000" pitchFamily="2" charset="2"/>
              <a:buChar char="q"/>
            </a:pPr>
            <a:r>
              <a:rPr lang="fr-FR" sz="2400" dirty="0" smtClean="0">
                <a:solidFill>
                  <a:srgbClr val="414964"/>
                </a:solidFill>
                <a:latin typeface="Poppins"/>
                <a:ea typeface="Poppins"/>
                <a:cs typeface="Poppins"/>
                <a:sym typeface="Poppins"/>
              </a:rPr>
              <a:t>Les métriques qui sont utilisées pour l’évaluation des </a:t>
            </a:r>
            <a:r>
              <a:rPr lang="fr-FR" sz="2400" dirty="0">
                <a:solidFill>
                  <a:srgbClr val="414964"/>
                </a:solidFill>
                <a:latin typeface="Poppins"/>
                <a:ea typeface="Poppins"/>
                <a:cs typeface="Poppins"/>
                <a:sym typeface="Poppins"/>
              </a:rPr>
              <a:t>modèles </a:t>
            </a:r>
            <a:r>
              <a:rPr lang="fr-FR" sz="2400" dirty="0" smtClean="0">
                <a:solidFill>
                  <a:srgbClr val="414964"/>
                </a:solidFill>
                <a:latin typeface="Poppins"/>
                <a:ea typeface="Poppins"/>
                <a:cs typeface="Poppins"/>
                <a:sym typeface="Poppins"/>
              </a:rPr>
              <a:t>sont </a:t>
            </a:r>
            <a:r>
              <a:rPr lang="en-US" sz="2400" dirty="0">
                <a:solidFill>
                  <a:srgbClr val="414964"/>
                </a:solidFill>
                <a:latin typeface="Poppins"/>
                <a:ea typeface="Poppins"/>
                <a:cs typeface="Poppins"/>
                <a:sym typeface="Poppins"/>
              </a:rPr>
              <a:t>precision	recall	f1_macro	f2_macro	accuracy</a:t>
            </a:r>
            <a:endParaRPr lang="fr-FR" sz="2400" dirty="0">
              <a:solidFill>
                <a:srgbClr val="414964"/>
              </a:solidFill>
              <a:latin typeface="Poppins"/>
              <a:ea typeface="Poppins"/>
              <a:cs typeface="Poppins"/>
              <a:sym typeface="Poppins"/>
            </a:endParaRPr>
          </a:p>
        </p:txBody>
      </p:sp>
      <p:sp>
        <p:nvSpPr>
          <p:cNvPr id="16" name="TextBox 16"/>
          <p:cNvSpPr txBox="1"/>
          <p:nvPr/>
        </p:nvSpPr>
        <p:spPr>
          <a:xfrm>
            <a:off x="1028700" y="1249581"/>
            <a:ext cx="928244" cy="190559"/>
          </a:xfrm>
          <a:prstGeom prst="rect">
            <a:avLst/>
          </a:prstGeom>
        </p:spPr>
        <p:txBody>
          <a:bodyPr lIns="0" tIns="0" rIns="0" bIns="0" rtlCol="0" anchor="t">
            <a:spAutoFit/>
          </a:bodyPr>
          <a:lstStyle/>
          <a:p>
            <a:pPr marL="0" lvl="0" indent="0" algn="ctr">
              <a:lnSpc>
                <a:spcPts val="1493"/>
              </a:lnSpc>
              <a:spcBef>
                <a:spcPct val="0"/>
              </a:spcBef>
            </a:pPr>
            <a:r>
              <a:rPr lang="en-US" sz="1066" b="1">
                <a:solidFill>
                  <a:srgbClr val="414964"/>
                </a:solidFill>
                <a:latin typeface="Poppins Bold"/>
                <a:ea typeface="Poppins Bold"/>
                <a:cs typeface="Poppins Bold"/>
                <a:sym typeface="Poppins Bold"/>
              </a:rPr>
              <a:t>Larana, Inc.</a:t>
            </a:r>
          </a:p>
        </p:txBody>
      </p:sp>
      <p:sp>
        <p:nvSpPr>
          <p:cNvPr id="17" name="TextBox 17"/>
          <p:cNvSpPr txBox="1"/>
          <p:nvPr/>
        </p:nvSpPr>
        <p:spPr>
          <a:xfrm>
            <a:off x="858291" y="3110421"/>
            <a:ext cx="3942309" cy="1730730"/>
          </a:xfrm>
          <a:prstGeom prst="rect">
            <a:avLst/>
          </a:prstGeom>
        </p:spPr>
        <p:txBody>
          <a:bodyPr wrap="square" lIns="0" tIns="0" rIns="0" bIns="0" rtlCol="0" anchor="t">
            <a:spAutoFit/>
          </a:bodyPr>
          <a:lstStyle/>
          <a:p>
            <a:pPr lvl="0" algn="ctr">
              <a:lnSpc>
                <a:spcPts val="7200"/>
              </a:lnSpc>
            </a:pPr>
            <a:r>
              <a:rPr lang="fr-FR" sz="3200" b="1" dirty="0" smtClean="0">
                <a:solidFill>
                  <a:srgbClr val="414964"/>
                </a:solidFill>
                <a:latin typeface="Poppins Bold"/>
                <a:ea typeface="Poppins Bold"/>
                <a:cs typeface="Poppins Bold"/>
                <a:sym typeface="Poppins Bold"/>
              </a:rPr>
              <a:t>Démarche méthodologique</a:t>
            </a:r>
            <a:endParaRPr lang="fr-FR" sz="3200" b="1" dirty="0">
              <a:solidFill>
                <a:srgbClr val="414964"/>
              </a:solidFill>
              <a:latin typeface="Poppins Bold"/>
              <a:ea typeface="Poppins Bold"/>
              <a:cs typeface="Poppins Bold"/>
              <a:sym typeface="Poppins Bold"/>
            </a:endParaRPr>
          </a:p>
        </p:txBody>
      </p:sp>
    </p:spTree>
    <p:extLst>
      <p:ext uri="{BB962C8B-B14F-4D97-AF65-F5344CB8AC3E}">
        <p14:creationId xmlns:p14="http://schemas.microsoft.com/office/powerpoint/2010/main" val="3037120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49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 y="0"/>
            <a:ext cx="5105399" cy="10287000"/>
            <a:chOff x="0" y="0"/>
            <a:chExt cx="2076646" cy="2709333"/>
          </a:xfrm>
        </p:grpSpPr>
        <p:sp>
          <p:nvSpPr>
            <p:cNvPr id="4" name="Freeform 4"/>
            <p:cNvSpPr/>
            <p:nvPr/>
          </p:nvSpPr>
          <p:spPr>
            <a:xfrm>
              <a:off x="0" y="0"/>
              <a:ext cx="2076646" cy="2709333"/>
            </a:xfrm>
            <a:custGeom>
              <a:avLst/>
              <a:gdLst/>
              <a:ahLst/>
              <a:cxnLst/>
              <a:rect l="l" t="t" r="r" b="b"/>
              <a:pathLst>
                <a:path w="2076646" h="2709333">
                  <a:moveTo>
                    <a:pt x="0" y="0"/>
                  </a:moveTo>
                  <a:lnTo>
                    <a:pt x="2076646" y="0"/>
                  </a:lnTo>
                  <a:lnTo>
                    <a:pt x="2076646" y="2709333"/>
                  </a:lnTo>
                  <a:lnTo>
                    <a:pt x="0" y="2709333"/>
                  </a:lnTo>
                  <a:close/>
                </a:path>
              </a:pathLst>
            </a:custGeom>
            <a:solidFill>
              <a:srgbClr val="635589">
                <a:alpha val="5882"/>
              </a:srgbClr>
            </a:solidFill>
            <a:ln cap="sq">
              <a:noFill/>
              <a:prstDash val="solid"/>
              <a:miter/>
            </a:ln>
          </p:spPr>
        </p:sp>
        <p:sp>
          <p:nvSpPr>
            <p:cNvPr id="5" name="TextBox 5"/>
            <p:cNvSpPr txBox="1"/>
            <p:nvPr/>
          </p:nvSpPr>
          <p:spPr>
            <a:xfrm>
              <a:off x="0" y="-47625"/>
              <a:ext cx="207664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6" name="Freeform 6"/>
          <p:cNvSpPr/>
          <p:nvPr/>
        </p:nvSpPr>
        <p:spPr>
          <a:xfrm>
            <a:off x="1404220" y="1028700"/>
            <a:ext cx="177203" cy="213264"/>
          </a:xfrm>
          <a:custGeom>
            <a:avLst/>
            <a:gdLst/>
            <a:ahLst/>
            <a:cxnLst/>
            <a:rect l="l" t="t" r="r" b="b"/>
            <a:pathLst>
              <a:path w="177203" h="213264">
                <a:moveTo>
                  <a:pt x="0" y="0"/>
                </a:moveTo>
                <a:lnTo>
                  <a:pt x="177203" y="0"/>
                </a:lnTo>
                <a:lnTo>
                  <a:pt x="177203" y="213264"/>
                </a:lnTo>
                <a:lnTo>
                  <a:pt x="0" y="2132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028700" y="1249581"/>
            <a:ext cx="928244" cy="190559"/>
          </a:xfrm>
          <a:prstGeom prst="rect">
            <a:avLst/>
          </a:prstGeom>
        </p:spPr>
        <p:txBody>
          <a:bodyPr lIns="0" tIns="0" rIns="0" bIns="0" rtlCol="0" anchor="t">
            <a:spAutoFit/>
          </a:bodyPr>
          <a:lstStyle/>
          <a:p>
            <a:pPr marL="0" lvl="0" indent="0" algn="ctr">
              <a:lnSpc>
                <a:spcPts val="1493"/>
              </a:lnSpc>
              <a:spcBef>
                <a:spcPct val="0"/>
              </a:spcBef>
            </a:pPr>
            <a:r>
              <a:rPr lang="en-US" sz="1066" b="1">
                <a:solidFill>
                  <a:srgbClr val="414964"/>
                </a:solidFill>
                <a:latin typeface="Poppins Bold"/>
                <a:ea typeface="Poppins Bold"/>
                <a:cs typeface="Poppins Bold"/>
                <a:sym typeface="Poppins Bold"/>
              </a:rPr>
              <a:t>Larana, Inc.</a:t>
            </a:r>
          </a:p>
        </p:txBody>
      </p:sp>
      <p:sp>
        <p:nvSpPr>
          <p:cNvPr id="17" name="TextBox 17"/>
          <p:cNvSpPr txBox="1"/>
          <p:nvPr/>
        </p:nvSpPr>
        <p:spPr>
          <a:xfrm>
            <a:off x="685800" y="4336099"/>
            <a:ext cx="3942309" cy="807401"/>
          </a:xfrm>
          <a:prstGeom prst="rect">
            <a:avLst/>
          </a:prstGeom>
        </p:spPr>
        <p:txBody>
          <a:bodyPr wrap="square" lIns="0" tIns="0" rIns="0" bIns="0" rtlCol="0" anchor="t">
            <a:spAutoFit/>
          </a:bodyPr>
          <a:lstStyle/>
          <a:p>
            <a:pPr lvl="0" algn="ctr">
              <a:lnSpc>
                <a:spcPts val="7200"/>
              </a:lnSpc>
            </a:pPr>
            <a:r>
              <a:rPr lang="fr-FR" sz="3200" b="1" dirty="0" smtClean="0">
                <a:solidFill>
                  <a:srgbClr val="414964"/>
                </a:solidFill>
                <a:latin typeface="Poppins Bold"/>
                <a:ea typeface="Poppins Bold"/>
                <a:cs typeface="Poppins Bold"/>
                <a:sym typeface="Poppins Bold"/>
              </a:rPr>
              <a:t>Modèles estimés</a:t>
            </a:r>
            <a:endParaRPr lang="fr-FR" sz="3200" b="1" dirty="0">
              <a:solidFill>
                <a:srgbClr val="414964"/>
              </a:solidFill>
              <a:latin typeface="Poppins Bold"/>
              <a:ea typeface="Poppins Bold"/>
              <a:cs typeface="Poppins Bold"/>
              <a:sym typeface="Poppins Bold"/>
            </a:endParaRPr>
          </a:p>
        </p:txBody>
      </p:sp>
      <p:sp>
        <p:nvSpPr>
          <p:cNvPr id="15" name="Rectangle à coins arrondis 14"/>
          <p:cNvSpPr/>
          <p:nvPr/>
        </p:nvSpPr>
        <p:spPr>
          <a:xfrm>
            <a:off x="6705600" y="266700"/>
            <a:ext cx="10820400" cy="97536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nSpc>
                <a:spcPct val="150000"/>
              </a:lnSpc>
              <a:buFont typeface="Wingdings" panose="05000000000000000000" pitchFamily="2" charset="2"/>
              <a:buChar char="q"/>
            </a:pPr>
            <a:r>
              <a:rPr lang="fr-FR" sz="4800" dirty="0" smtClean="0">
                <a:solidFill>
                  <a:schemeClr val="tx1"/>
                </a:solidFill>
              </a:rPr>
              <a:t>Régression logistique</a:t>
            </a:r>
          </a:p>
          <a:p>
            <a:pPr marL="571500" indent="-571500">
              <a:lnSpc>
                <a:spcPct val="150000"/>
              </a:lnSpc>
              <a:buFont typeface="Wingdings" panose="05000000000000000000" pitchFamily="2" charset="2"/>
              <a:buChar char="q"/>
            </a:pPr>
            <a:r>
              <a:rPr lang="fr-FR" sz="4800" dirty="0">
                <a:solidFill>
                  <a:schemeClr val="tx1"/>
                </a:solidFill>
              </a:rPr>
              <a:t>Arbre de </a:t>
            </a:r>
            <a:r>
              <a:rPr lang="fr-FR" sz="4800" dirty="0" smtClean="0">
                <a:solidFill>
                  <a:schemeClr val="tx1"/>
                </a:solidFill>
              </a:rPr>
              <a:t>décision</a:t>
            </a:r>
          </a:p>
          <a:p>
            <a:pPr marL="571500" indent="-571500">
              <a:lnSpc>
                <a:spcPct val="150000"/>
              </a:lnSpc>
              <a:buFont typeface="Wingdings" panose="05000000000000000000" pitchFamily="2" charset="2"/>
              <a:buChar char="q"/>
            </a:pPr>
            <a:r>
              <a:rPr lang="fr-FR" sz="4800" dirty="0">
                <a:solidFill>
                  <a:schemeClr val="tx1"/>
                </a:solidFill>
              </a:rPr>
              <a:t>Naive </a:t>
            </a:r>
            <a:r>
              <a:rPr lang="fr-FR" sz="4800" dirty="0" smtClean="0">
                <a:solidFill>
                  <a:schemeClr val="tx1"/>
                </a:solidFill>
              </a:rPr>
              <a:t>Bayes</a:t>
            </a:r>
          </a:p>
          <a:p>
            <a:pPr marL="571500" indent="-571500">
              <a:lnSpc>
                <a:spcPct val="150000"/>
              </a:lnSpc>
              <a:buFont typeface="Wingdings" panose="05000000000000000000" pitchFamily="2" charset="2"/>
              <a:buChar char="q"/>
            </a:pPr>
            <a:r>
              <a:rPr lang="fr-FR" sz="4800" dirty="0" smtClean="0">
                <a:solidFill>
                  <a:schemeClr val="tx1"/>
                </a:solidFill>
              </a:rPr>
              <a:t>Perceptron</a:t>
            </a:r>
          </a:p>
          <a:p>
            <a:pPr marL="571500" indent="-571500">
              <a:lnSpc>
                <a:spcPct val="150000"/>
              </a:lnSpc>
              <a:buFont typeface="Wingdings" panose="05000000000000000000" pitchFamily="2" charset="2"/>
              <a:buChar char="q"/>
            </a:pPr>
            <a:r>
              <a:rPr lang="fr-FR" sz="4800" dirty="0" smtClean="0">
                <a:solidFill>
                  <a:schemeClr val="tx1"/>
                </a:solidFill>
              </a:rPr>
              <a:t>XGBoost</a:t>
            </a:r>
          </a:p>
          <a:p>
            <a:pPr marL="571500" indent="-571500">
              <a:lnSpc>
                <a:spcPct val="150000"/>
              </a:lnSpc>
              <a:buFont typeface="Wingdings" panose="05000000000000000000" pitchFamily="2" charset="2"/>
              <a:buChar char="q"/>
            </a:pPr>
            <a:r>
              <a:rPr lang="fr-FR" sz="4800" dirty="0">
                <a:solidFill>
                  <a:schemeClr val="tx1"/>
                </a:solidFill>
              </a:rPr>
              <a:t>Random </a:t>
            </a:r>
            <a:r>
              <a:rPr lang="fr-FR" sz="4800" dirty="0" err="1" smtClean="0">
                <a:solidFill>
                  <a:schemeClr val="tx1"/>
                </a:solidFill>
              </a:rPr>
              <a:t>forest</a:t>
            </a:r>
            <a:endParaRPr lang="fr-FR" sz="4800" dirty="0" smtClean="0">
              <a:solidFill>
                <a:schemeClr val="tx1"/>
              </a:solidFill>
            </a:endParaRPr>
          </a:p>
          <a:p>
            <a:pPr marL="571500" indent="-571500">
              <a:lnSpc>
                <a:spcPct val="150000"/>
              </a:lnSpc>
              <a:buFont typeface="Wingdings" panose="05000000000000000000" pitchFamily="2" charset="2"/>
              <a:buChar char="q"/>
            </a:pPr>
            <a:r>
              <a:rPr lang="fr-FR" sz="4800" dirty="0">
                <a:solidFill>
                  <a:schemeClr val="tx1"/>
                </a:solidFill>
              </a:rPr>
              <a:t>K plus proches voisins (KNN</a:t>
            </a:r>
            <a:r>
              <a:rPr lang="fr-FR" sz="4800" dirty="0" smtClean="0">
                <a:solidFill>
                  <a:schemeClr val="tx1"/>
                </a:solidFill>
              </a:rPr>
              <a:t>)</a:t>
            </a:r>
          </a:p>
        </p:txBody>
      </p:sp>
    </p:spTree>
    <p:extLst>
      <p:ext uri="{BB962C8B-B14F-4D97-AF65-F5344CB8AC3E}">
        <p14:creationId xmlns:p14="http://schemas.microsoft.com/office/powerpoint/2010/main" val="2857070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Régression logistique</a:t>
            </a:r>
          </a:p>
        </p:txBody>
      </p:sp>
      <p:pic>
        <p:nvPicPr>
          <p:cNvPr id="2" name="Image 1"/>
          <p:cNvPicPr>
            <a:picLocks noChangeAspect="1"/>
          </p:cNvPicPr>
          <p:nvPr/>
        </p:nvPicPr>
        <p:blipFill>
          <a:blip r:embed="rId4"/>
          <a:stretch>
            <a:fillRect/>
          </a:stretch>
        </p:blipFill>
        <p:spPr>
          <a:xfrm>
            <a:off x="152400" y="2019300"/>
            <a:ext cx="7026786" cy="4879092"/>
          </a:xfrm>
          <a:prstGeom prst="rect">
            <a:avLst/>
          </a:prstGeom>
        </p:spPr>
      </p:pic>
      <p:pic>
        <p:nvPicPr>
          <p:cNvPr id="3" name="Image 2"/>
          <p:cNvPicPr>
            <a:picLocks noChangeAspect="1"/>
          </p:cNvPicPr>
          <p:nvPr/>
        </p:nvPicPr>
        <p:blipFill>
          <a:blip r:embed="rId5"/>
          <a:stretch>
            <a:fillRect/>
          </a:stretch>
        </p:blipFill>
        <p:spPr>
          <a:xfrm>
            <a:off x="9890259" y="409884"/>
            <a:ext cx="7330941" cy="4620093"/>
          </a:xfrm>
          <a:prstGeom prst="rect">
            <a:avLst/>
          </a:prstGeom>
        </p:spPr>
      </p:pic>
      <p:pic>
        <p:nvPicPr>
          <p:cNvPr id="11" name="Image 10"/>
          <p:cNvPicPr>
            <a:picLocks noChangeAspect="1"/>
          </p:cNvPicPr>
          <p:nvPr/>
        </p:nvPicPr>
        <p:blipFill>
          <a:blip r:embed="rId6"/>
          <a:stretch>
            <a:fillRect/>
          </a:stretch>
        </p:blipFill>
        <p:spPr>
          <a:xfrm>
            <a:off x="9908996" y="5496597"/>
            <a:ext cx="7312203" cy="4283137"/>
          </a:xfrm>
          <a:prstGeom prst="rect">
            <a:avLst/>
          </a:prstGeom>
        </p:spPr>
      </p:pic>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a:t>
            </a:r>
            <a:r>
              <a:rPr lang="fr-FR" sz="2400" dirty="0" smtClean="0">
                <a:solidFill>
                  <a:srgbClr val="414964"/>
                </a:solidFill>
                <a:latin typeface="Poppins"/>
                <a:ea typeface="Poppins"/>
                <a:cs typeface="Poppins"/>
                <a:sym typeface="Poppins"/>
              </a:rPr>
              <a:t>: 0.753</a:t>
            </a:r>
            <a:endParaRPr lang="fr-FR" sz="2400" dirty="0">
              <a:solidFill>
                <a:srgbClr val="414964"/>
              </a:solidFill>
              <a:latin typeface="Poppins"/>
              <a:ea typeface="Poppins"/>
              <a:cs typeface="Poppins"/>
              <a:sym typeface="Poppins"/>
            </a:endParaRP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76011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Arbre de décision</a:t>
            </a: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0.744</a:t>
            </a: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7" name="Image 6"/>
          <p:cNvPicPr>
            <a:picLocks noChangeAspect="1"/>
          </p:cNvPicPr>
          <p:nvPr/>
        </p:nvPicPr>
        <p:blipFill>
          <a:blip r:embed="rId4"/>
          <a:stretch>
            <a:fillRect/>
          </a:stretch>
        </p:blipFill>
        <p:spPr>
          <a:xfrm>
            <a:off x="304800" y="1976895"/>
            <a:ext cx="8529727" cy="5300205"/>
          </a:xfrm>
          <a:prstGeom prst="rect">
            <a:avLst/>
          </a:prstGeom>
        </p:spPr>
      </p:pic>
      <p:pic>
        <p:nvPicPr>
          <p:cNvPr id="8" name="Image 7"/>
          <p:cNvPicPr>
            <a:picLocks noChangeAspect="1"/>
          </p:cNvPicPr>
          <p:nvPr/>
        </p:nvPicPr>
        <p:blipFill>
          <a:blip r:embed="rId5"/>
          <a:stretch>
            <a:fillRect/>
          </a:stretch>
        </p:blipFill>
        <p:spPr>
          <a:xfrm>
            <a:off x="9487082" y="988200"/>
            <a:ext cx="7734117" cy="4172164"/>
          </a:xfrm>
          <a:prstGeom prst="rect">
            <a:avLst/>
          </a:prstGeom>
        </p:spPr>
      </p:pic>
      <p:pic>
        <p:nvPicPr>
          <p:cNvPr id="14" name="Image 13"/>
          <p:cNvPicPr>
            <a:picLocks noChangeAspect="1"/>
          </p:cNvPicPr>
          <p:nvPr/>
        </p:nvPicPr>
        <p:blipFill>
          <a:blip r:embed="rId6"/>
          <a:stretch>
            <a:fillRect/>
          </a:stretch>
        </p:blipFill>
        <p:spPr>
          <a:xfrm>
            <a:off x="9456131" y="5624899"/>
            <a:ext cx="7765068" cy="4197566"/>
          </a:xfrm>
          <a:prstGeom prst="rect">
            <a:avLst/>
          </a:prstGeom>
        </p:spPr>
      </p:pic>
    </p:spTree>
    <p:extLst>
      <p:ext uri="{BB962C8B-B14F-4D97-AF65-F5344CB8AC3E}">
        <p14:creationId xmlns:p14="http://schemas.microsoft.com/office/powerpoint/2010/main" val="1399536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49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33" b="-5333"/>
            </a:stretch>
          </a:blipFill>
        </p:spPr>
      </p:sp>
      <p:sp>
        <p:nvSpPr>
          <p:cNvPr id="4" name="Freeform 4"/>
          <p:cNvSpPr/>
          <p:nvPr/>
        </p:nvSpPr>
        <p:spPr>
          <a:xfrm>
            <a:off x="6400800" y="1170482"/>
            <a:ext cx="6838049" cy="8229600"/>
          </a:xfrm>
          <a:custGeom>
            <a:avLst/>
            <a:gdLst/>
            <a:ahLst/>
            <a:cxnLst/>
            <a:rect l="l" t="t" r="r" b="b"/>
            <a:pathLst>
              <a:path w="6838049" h="8229600">
                <a:moveTo>
                  <a:pt x="0" y="0"/>
                </a:moveTo>
                <a:lnTo>
                  <a:pt x="6838050" y="0"/>
                </a:lnTo>
                <a:lnTo>
                  <a:pt x="6838050" y="8229600"/>
                </a:lnTo>
                <a:lnTo>
                  <a:pt x="0" y="8229600"/>
                </a:lnTo>
                <a:lnTo>
                  <a:pt x="0" y="0"/>
                </a:lnTo>
                <a:close/>
              </a:path>
            </a:pathLst>
          </a:custGeom>
          <a:blipFill>
            <a:blip r:embed="rId3">
              <a:alphaModFix amt="8999"/>
              <a:extLst>
                <a:ext uri="{96DAC541-7B7A-43D3-8B79-37D633B846F1}">
                  <asvg:svgBlip xmlns:asvg="http://schemas.microsoft.com/office/drawing/2016/SVG/main" xmlns="" r:embed="rId4"/>
                </a:ext>
              </a:extLst>
            </a:blip>
            <a:stretch>
              <a:fillRect/>
            </a:stretch>
          </a:blipFill>
        </p:spPr>
      </p:sp>
      <p:sp>
        <p:nvSpPr>
          <p:cNvPr id="15" name="TextBox 15"/>
          <p:cNvSpPr txBox="1"/>
          <p:nvPr/>
        </p:nvSpPr>
        <p:spPr>
          <a:xfrm>
            <a:off x="1028700" y="1249581"/>
            <a:ext cx="928244" cy="182550"/>
          </a:xfrm>
          <a:prstGeom prst="rect">
            <a:avLst/>
          </a:prstGeom>
        </p:spPr>
        <p:txBody>
          <a:bodyPr lIns="0" tIns="0" rIns="0" bIns="0" rtlCol="0" anchor="t">
            <a:spAutoFit/>
          </a:bodyPr>
          <a:lstStyle/>
          <a:p>
            <a:pPr marL="0" lvl="0" indent="0" algn="ctr">
              <a:lnSpc>
                <a:spcPts val="1493"/>
              </a:lnSpc>
              <a:spcBef>
                <a:spcPct val="0"/>
              </a:spcBef>
            </a:pPr>
            <a:r>
              <a:rPr lang="en-US" sz="1066" b="1" dirty="0" smtClean="0">
                <a:solidFill>
                  <a:srgbClr val="414964"/>
                </a:solidFill>
                <a:latin typeface="Poppins Bold"/>
                <a:ea typeface="Poppins Bold"/>
                <a:cs typeface="Poppins Bold"/>
                <a:sym typeface="Poppins Bold"/>
              </a:rPr>
              <a:t>.</a:t>
            </a:r>
            <a:endParaRPr lang="en-US" sz="1066" b="1" dirty="0">
              <a:solidFill>
                <a:srgbClr val="414964"/>
              </a:solidFill>
              <a:latin typeface="Poppins Bold"/>
              <a:ea typeface="Poppins Bold"/>
              <a:cs typeface="Poppins Bold"/>
              <a:sym typeface="Poppins Bold"/>
            </a:endParaRPr>
          </a:p>
        </p:txBody>
      </p:sp>
      <p:sp>
        <p:nvSpPr>
          <p:cNvPr id="16" name="TextBox 16"/>
          <p:cNvSpPr txBox="1"/>
          <p:nvPr/>
        </p:nvSpPr>
        <p:spPr>
          <a:xfrm>
            <a:off x="304800" y="247148"/>
            <a:ext cx="6900519" cy="923330"/>
          </a:xfrm>
          <a:prstGeom prst="rect">
            <a:avLst/>
          </a:prstGeom>
        </p:spPr>
        <p:txBody>
          <a:bodyPr wrap="square" lIns="0" tIns="0" rIns="0" bIns="0" rtlCol="0" anchor="t">
            <a:spAutoFit/>
          </a:bodyPr>
          <a:lstStyle/>
          <a:p>
            <a:pPr marL="0" lvl="0" indent="0" algn="l">
              <a:lnSpc>
                <a:spcPts val="7200"/>
              </a:lnSpc>
            </a:pPr>
            <a:r>
              <a:rPr lang="en-US" sz="7200" b="1" dirty="0" smtClean="0">
                <a:solidFill>
                  <a:srgbClr val="414964"/>
                </a:solidFill>
                <a:latin typeface="Poppins Bold"/>
                <a:ea typeface="Poppins Bold"/>
                <a:cs typeface="Poppins Bold"/>
                <a:sym typeface="Poppins Bold"/>
              </a:rPr>
              <a:t>Présenté par:</a:t>
            </a:r>
            <a:endParaRPr lang="en-US" sz="7200" b="1" dirty="0">
              <a:solidFill>
                <a:srgbClr val="414964"/>
              </a:solidFill>
              <a:latin typeface="Poppins Bold"/>
              <a:ea typeface="Poppins Bold"/>
              <a:cs typeface="Poppins Bold"/>
              <a:sym typeface="Poppins Bold"/>
            </a:endParaRPr>
          </a:p>
        </p:txBody>
      </p:sp>
      <p:grpSp>
        <p:nvGrpSpPr>
          <p:cNvPr id="19" name="Group 12">
            <a:extLst>
              <a:ext uri="{FF2B5EF4-FFF2-40B4-BE49-F238E27FC236}">
                <a16:creationId xmlns="" xmlns:a16="http://schemas.microsoft.com/office/drawing/2014/main" id="{F8AB798E-2931-47E1-98F3-178525F00C23}"/>
              </a:ext>
            </a:extLst>
          </p:cNvPr>
          <p:cNvGrpSpPr/>
          <p:nvPr/>
        </p:nvGrpSpPr>
        <p:grpSpPr>
          <a:xfrm>
            <a:off x="5486400" y="359538"/>
            <a:ext cx="11770913" cy="6536280"/>
            <a:chOff x="4562475" y="1714499"/>
            <a:chExt cx="5235534" cy="1990727"/>
          </a:xfrm>
          <a:solidFill>
            <a:schemeClr val="accent1">
              <a:lumMod val="20000"/>
              <a:lumOff val="80000"/>
            </a:schemeClr>
          </a:solidFill>
        </p:grpSpPr>
        <p:sp>
          <p:nvSpPr>
            <p:cNvPr id="20" name="Rectangle 4">
              <a:extLst>
                <a:ext uri="{FF2B5EF4-FFF2-40B4-BE49-F238E27FC236}">
                  <a16:creationId xmlns="" xmlns:a16="http://schemas.microsoft.com/office/drawing/2014/main" id="{9DBD8868-0108-47E0-9097-0E4D2349E781}"/>
                </a:ext>
              </a:extLst>
            </p:cNvPr>
            <p:cNvSpPr/>
            <p:nvPr/>
          </p:nvSpPr>
          <p:spPr>
            <a:xfrm>
              <a:off x="5867400" y="1716807"/>
              <a:ext cx="3930609"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err="1" smtClean="0">
                  <a:solidFill>
                    <a:schemeClr val="tx1"/>
                  </a:solidFill>
                </a:rPr>
                <a:t>Famara</a:t>
              </a:r>
              <a:r>
                <a:rPr lang="fr-FR" sz="4400" b="1" dirty="0" smtClean="0">
                  <a:solidFill>
                    <a:schemeClr val="tx1"/>
                  </a:solidFill>
                </a:rPr>
                <a:t> </a:t>
              </a:r>
              <a:r>
                <a:rPr lang="fr-FR" sz="4400" b="1" dirty="0">
                  <a:solidFill>
                    <a:schemeClr val="tx1"/>
                  </a:solidFill>
                </a:rPr>
                <a:t>SADIO</a:t>
              </a:r>
            </a:p>
          </p:txBody>
        </p:sp>
        <p:sp>
          <p:nvSpPr>
            <p:cNvPr id="21" name="Rectangle 5">
              <a:extLst>
                <a:ext uri="{FF2B5EF4-FFF2-40B4-BE49-F238E27FC236}">
                  <a16:creationId xmlns="" xmlns:a16="http://schemas.microsoft.com/office/drawing/2014/main" id="{BF9EE7E2-A7E5-4503-B16B-188A4A1D23BC}"/>
                </a:ext>
              </a:extLst>
            </p:cNvPr>
            <p:cNvSpPr/>
            <p:nvPr/>
          </p:nvSpPr>
          <p:spPr>
            <a:xfrm>
              <a:off x="5868142" y="2148855"/>
              <a:ext cx="3888000"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smtClean="0">
                  <a:solidFill>
                    <a:schemeClr val="tx1"/>
                  </a:solidFill>
                </a:rPr>
                <a:t>Saran </a:t>
              </a:r>
              <a:r>
                <a:rPr lang="fr-FR" sz="4400" b="1" dirty="0">
                  <a:solidFill>
                    <a:schemeClr val="tx1"/>
                  </a:solidFill>
                </a:rPr>
                <a:t>NDIAYE</a:t>
              </a:r>
              <a:endParaRPr lang="en-US" sz="4400" b="1" dirty="0">
                <a:solidFill>
                  <a:schemeClr val="tx1"/>
                </a:solidFill>
              </a:endParaRPr>
            </a:p>
          </p:txBody>
        </p:sp>
        <p:sp>
          <p:nvSpPr>
            <p:cNvPr id="22" name="Rectangle 6">
              <a:extLst>
                <a:ext uri="{FF2B5EF4-FFF2-40B4-BE49-F238E27FC236}">
                  <a16:creationId xmlns="" xmlns:a16="http://schemas.microsoft.com/office/drawing/2014/main" id="{17866E36-11E0-4529-BF54-B106E3B00D1E}"/>
                </a:ext>
              </a:extLst>
            </p:cNvPr>
            <p:cNvSpPr/>
            <p:nvPr/>
          </p:nvSpPr>
          <p:spPr>
            <a:xfrm>
              <a:off x="5868142" y="2580903"/>
              <a:ext cx="3888000"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chemeClr val="tx1"/>
                  </a:solidFill>
                </a:rPr>
                <a:t> </a:t>
              </a:r>
              <a:r>
                <a:rPr lang="fr-FR" sz="4400" b="1" dirty="0" err="1">
                  <a:solidFill>
                    <a:schemeClr val="tx1"/>
                  </a:solidFill>
                </a:rPr>
                <a:t>Sié</a:t>
              </a:r>
              <a:r>
                <a:rPr lang="fr-FR" sz="4400" b="1" dirty="0">
                  <a:solidFill>
                    <a:schemeClr val="tx1"/>
                  </a:solidFill>
                </a:rPr>
                <a:t> Rachid TRAORE</a:t>
              </a:r>
              <a:endParaRPr lang="en-US" sz="4400" b="1" dirty="0">
                <a:solidFill>
                  <a:schemeClr val="tx1"/>
                </a:solidFill>
              </a:endParaRPr>
            </a:p>
          </p:txBody>
        </p:sp>
        <p:sp>
          <p:nvSpPr>
            <p:cNvPr id="23" name="Rectangle 7">
              <a:extLst>
                <a:ext uri="{FF2B5EF4-FFF2-40B4-BE49-F238E27FC236}">
                  <a16:creationId xmlns="" xmlns:a16="http://schemas.microsoft.com/office/drawing/2014/main" id="{A6B96AD9-E7B4-4EC8-B065-0CA87EE18734}"/>
                </a:ext>
              </a:extLst>
            </p:cNvPr>
            <p:cNvSpPr/>
            <p:nvPr/>
          </p:nvSpPr>
          <p:spPr>
            <a:xfrm>
              <a:off x="5868142" y="3012951"/>
              <a:ext cx="3888000"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4400" b="1" dirty="0" err="1" smtClean="0">
                  <a:solidFill>
                    <a:schemeClr val="tx1"/>
                  </a:solidFill>
                </a:rPr>
                <a:t>Amadou</a:t>
              </a:r>
              <a:r>
                <a:rPr lang="en-US" sz="4400" b="1" dirty="0" smtClean="0">
                  <a:solidFill>
                    <a:schemeClr val="tx1"/>
                  </a:solidFill>
                </a:rPr>
                <a:t> YOUM</a:t>
              </a:r>
              <a:endParaRPr lang="en-US" sz="4400" b="1" dirty="0">
                <a:solidFill>
                  <a:schemeClr val="tx1"/>
                </a:solidFill>
              </a:endParaRPr>
            </a:p>
          </p:txBody>
        </p:sp>
        <p:sp>
          <p:nvSpPr>
            <p:cNvPr id="24" name="Freeform 8">
              <a:extLst>
                <a:ext uri="{FF2B5EF4-FFF2-40B4-BE49-F238E27FC236}">
                  <a16:creationId xmlns="" xmlns:a16="http://schemas.microsoft.com/office/drawing/2014/main" id="{F04543F7-3A1E-4633-A3A4-109BB7D2223D}"/>
                </a:ext>
              </a:extLst>
            </p:cNvPr>
            <p:cNvSpPr/>
            <p:nvPr/>
          </p:nvSpPr>
          <p:spPr>
            <a:xfrm>
              <a:off x="4562475" y="1714499"/>
              <a:ext cx="1304925" cy="1990725"/>
            </a:xfrm>
            <a:custGeom>
              <a:avLst/>
              <a:gdLst>
                <a:gd name="connsiteX0" fmla="*/ 1295400 w 1304925"/>
                <a:gd name="connsiteY0" fmla="*/ 0 h 1981200"/>
                <a:gd name="connsiteX1" fmla="*/ 0 w 1304925"/>
                <a:gd name="connsiteY1" fmla="*/ 1981200 h 1981200"/>
                <a:gd name="connsiteX2" fmla="*/ 1304925 w 1304925"/>
                <a:gd name="connsiteY2" fmla="*/ 342900 h 1981200"/>
                <a:gd name="connsiteX3" fmla="*/ 1295400 w 1304925"/>
                <a:gd name="connsiteY3" fmla="*/ 0 h 1981200"/>
                <a:gd name="connsiteX0" fmla="*/ 1295400 w 1304925"/>
                <a:gd name="connsiteY0" fmla="*/ 0 h 1981200"/>
                <a:gd name="connsiteX1" fmla="*/ 0 w 1304925"/>
                <a:gd name="connsiteY1" fmla="*/ 1981200 h 1981200"/>
                <a:gd name="connsiteX2" fmla="*/ 1304925 w 1304925"/>
                <a:gd name="connsiteY2" fmla="*/ 342900 h 1981200"/>
                <a:gd name="connsiteX3" fmla="*/ 1295400 w 1304925"/>
                <a:gd name="connsiteY3" fmla="*/ 0 h 1981200"/>
                <a:gd name="connsiteX0" fmla="*/ 1304925 w 1304925"/>
                <a:gd name="connsiteY0" fmla="*/ 0 h 1990725"/>
                <a:gd name="connsiteX1" fmla="*/ 0 w 1304925"/>
                <a:gd name="connsiteY1" fmla="*/ 1990725 h 1990725"/>
                <a:gd name="connsiteX2" fmla="*/ 1304925 w 1304925"/>
                <a:gd name="connsiteY2" fmla="*/ 352425 h 1990725"/>
                <a:gd name="connsiteX3" fmla="*/ 1304925 w 1304925"/>
                <a:gd name="connsiteY3" fmla="*/ 0 h 1990725"/>
                <a:gd name="connsiteX0" fmla="*/ 1304925 w 1304925"/>
                <a:gd name="connsiteY0" fmla="*/ 0 h 1990725"/>
                <a:gd name="connsiteX1" fmla="*/ 0 w 1304925"/>
                <a:gd name="connsiteY1" fmla="*/ 1990725 h 1990725"/>
                <a:gd name="connsiteX2" fmla="*/ 1304925 w 1304925"/>
                <a:gd name="connsiteY2" fmla="*/ 358709 h 1990725"/>
                <a:gd name="connsiteX3" fmla="*/ 1304925 w 1304925"/>
                <a:gd name="connsiteY3" fmla="*/ 0 h 1990725"/>
              </a:gdLst>
              <a:ahLst/>
              <a:cxnLst>
                <a:cxn ang="0">
                  <a:pos x="connsiteX0" y="connsiteY0"/>
                </a:cxn>
                <a:cxn ang="0">
                  <a:pos x="connsiteX1" y="connsiteY1"/>
                </a:cxn>
                <a:cxn ang="0">
                  <a:pos x="connsiteX2" y="connsiteY2"/>
                </a:cxn>
                <a:cxn ang="0">
                  <a:pos x="connsiteX3" y="connsiteY3"/>
                </a:cxn>
              </a:cxnLst>
              <a:rect l="l" t="t" r="r" b="b"/>
              <a:pathLst>
                <a:path w="1304925" h="1990725">
                  <a:moveTo>
                    <a:pt x="1304925" y="0"/>
                  </a:moveTo>
                  <a:lnTo>
                    <a:pt x="0" y="1990725"/>
                  </a:lnTo>
                  <a:lnTo>
                    <a:pt x="1304925" y="358709"/>
                  </a:lnTo>
                  <a:lnTo>
                    <a:pt x="13049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a:p>
          </p:txBody>
        </p:sp>
        <p:sp>
          <p:nvSpPr>
            <p:cNvPr id="25" name="Freeform 9">
              <a:extLst>
                <a:ext uri="{FF2B5EF4-FFF2-40B4-BE49-F238E27FC236}">
                  <a16:creationId xmlns="" xmlns:a16="http://schemas.microsoft.com/office/drawing/2014/main" id="{F3AA37C6-B2EB-4A07-8CB2-3337395555AF}"/>
                </a:ext>
              </a:extLst>
            </p:cNvPr>
            <p:cNvSpPr/>
            <p:nvPr/>
          </p:nvSpPr>
          <p:spPr>
            <a:xfrm>
              <a:off x="4562475" y="2152650"/>
              <a:ext cx="1311299" cy="1543050"/>
            </a:xfrm>
            <a:custGeom>
              <a:avLst/>
              <a:gdLst>
                <a:gd name="connsiteX0" fmla="*/ 1295400 w 1304925"/>
                <a:gd name="connsiteY0" fmla="*/ 0 h 1533525"/>
                <a:gd name="connsiteX1" fmla="*/ 0 w 1304925"/>
                <a:gd name="connsiteY1" fmla="*/ 1533525 h 1533525"/>
                <a:gd name="connsiteX2" fmla="*/ 1304925 w 1304925"/>
                <a:gd name="connsiteY2" fmla="*/ 333375 h 1533525"/>
                <a:gd name="connsiteX3" fmla="*/ 1295400 w 1304925"/>
                <a:gd name="connsiteY3" fmla="*/ 0 h 1533525"/>
                <a:gd name="connsiteX0" fmla="*/ 1304925 w 1304925"/>
                <a:gd name="connsiteY0" fmla="*/ 0 h 1543050"/>
                <a:gd name="connsiteX1" fmla="*/ 0 w 1304925"/>
                <a:gd name="connsiteY1" fmla="*/ 1543050 h 1543050"/>
                <a:gd name="connsiteX2" fmla="*/ 1304925 w 1304925"/>
                <a:gd name="connsiteY2" fmla="*/ 342900 h 1543050"/>
                <a:gd name="connsiteX3" fmla="*/ 1304925 w 1304925"/>
                <a:gd name="connsiteY3" fmla="*/ 0 h 1543050"/>
                <a:gd name="connsiteX0" fmla="*/ 1304925 w 1304925"/>
                <a:gd name="connsiteY0" fmla="*/ 0 h 1543050"/>
                <a:gd name="connsiteX1" fmla="*/ 0 w 1304925"/>
                <a:gd name="connsiteY1" fmla="*/ 1543050 h 1543050"/>
                <a:gd name="connsiteX2" fmla="*/ 1301782 w 1304925"/>
                <a:gd name="connsiteY2" fmla="*/ 355469 h 1543050"/>
                <a:gd name="connsiteX3" fmla="*/ 1304925 w 1304925"/>
                <a:gd name="connsiteY3" fmla="*/ 0 h 1543050"/>
                <a:gd name="connsiteX0" fmla="*/ 1304925 w 1311299"/>
                <a:gd name="connsiteY0" fmla="*/ 0 h 1543050"/>
                <a:gd name="connsiteX1" fmla="*/ 0 w 1311299"/>
                <a:gd name="connsiteY1" fmla="*/ 1543050 h 1543050"/>
                <a:gd name="connsiteX2" fmla="*/ 1311209 w 1311299"/>
                <a:gd name="connsiteY2" fmla="*/ 355469 h 1543050"/>
                <a:gd name="connsiteX3" fmla="*/ 1304925 w 1311299"/>
                <a:gd name="connsiteY3" fmla="*/ 0 h 1543050"/>
              </a:gdLst>
              <a:ahLst/>
              <a:cxnLst>
                <a:cxn ang="0">
                  <a:pos x="connsiteX0" y="connsiteY0"/>
                </a:cxn>
                <a:cxn ang="0">
                  <a:pos x="connsiteX1" y="connsiteY1"/>
                </a:cxn>
                <a:cxn ang="0">
                  <a:pos x="connsiteX2" y="connsiteY2"/>
                </a:cxn>
                <a:cxn ang="0">
                  <a:pos x="connsiteX3" y="connsiteY3"/>
                </a:cxn>
              </a:cxnLst>
              <a:rect l="l" t="t" r="r" b="b"/>
              <a:pathLst>
                <a:path w="1311299" h="1543050">
                  <a:moveTo>
                    <a:pt x="1304925" y="0"/>
                  </a:moveTo>
                  <a:lnTo>
                    <a:pt x="0" y="1543050"/>
                  </a:lnTo>
                  <a:lnTo>
                    <a:pt x="1311209" y="355469"/>
                  </a:lnTo>
                  <a:cubicBezTo>
                    <a:pt x="1312257" y="236979"/>
                    <a:pt x="1303877" y="118490"/>
                    <a:pt x="130492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a:p>
          </p:txBody>
        </p:sp>
        <p:sp>
          <p:nvSpPr>
            <p:cNvPr id="26" name="Freeform 10">
              <a:extLst>
                <a:ext uri="{FF2B5EF4-FFF2-40B4-BE49-F238E27FC236}">
                  <a16:creationId xmlns="" xmlns:a16="http://schemas.microsoft.com/office/drawing/2014/main" id="{632FA1FC-ED86-40F7-9CAD-3EAFC5C259E2}"/>
                </a:ext>
              </a:extLst>
            </p:cNvPr>
            <p:cNvSpPr/>
            <p:nvPr/>
          </p:nvSpPr>
          <p:spPr>
            <a:xfrm>
              <a:off x="4562475" y="2581275"/>
              <a:ext cx="1314450" cy="1123950"/>
            </a:xfrm>
            <a:custGeom>
              <a:avLst/>
              <a:gdLst>
                <a:gd name="connsiteX0" fmla="*/ 1304925 w 1314450"/>
                <a:gd name="connsiteY0" fmla="*/ 0 h 1123950"/>
                <a:gd name="connsiteX1" fmla="*/ 0 w 1314450"/>
                <a:gd name="connsiteY1" fmla="*/ 1123950 h 1123950"/>
                <a:gd name="connsiteX2" fmla="*/ 1314450 w 1314450"/>
                <a:gd name="connsiteY2" fmla="*/ 352425 h 1123950"/>
                <a:gd name="connsiteX3" fmla="*/ 1304925 w 1314450"/>
                <a:gd name="connsiteY3" fmla="*/ 0 h 1123950"/>
                <a:gd name="connsiteX0" fmla="*/ 1304925 w 1314450"/>
                <a:gd name="connsiteY0" fmla="*/ 0 h 1123950"/>
                <a:gd name="connsiteX1" fmla="*/ 0 w 1314450"/>
                <a:gd name="connsiteY1" fmla="*/ 1123950 h 1123950"/>
                <a:gd name="connsiteX2" fmla="*/ 1314450 w 1314450"/>
                <a:gd name="connsiteY2" fmla="*/ 358709 h 1123950"/>
                <a:gd name="connsiteX3" fmla="*/ 1304925 w 1314450"/>
                <a:gd name="connsiteY3" fmla="*/ 0 h 1123950"/>
              </a:gdLst>
              <a:ahLst/>
              <a:cxnLst>
                <a:cxn ang="0">
                  <a:pos x="connsiteX0" y="connsiteY0"/>
                </a:cxn>
                <a:cxn ang="0">
                  <a:pos x="connsiteX1" y="connsiteY1"/>
                </a:cxn>
                <a:cxn ang="0">
                  <a:pos x="connsiteX2" y="connsiteY2"/>
                </a:cxn>
                <a:cxn ang="0">
                  <a:pos x="connsiteX3" y="connsiteY3"/>
                </a:cxn>
              </a:cxnLst>
              <a:rect l="l" t="t" r="r" b="b"/>
              <a:pathLst>
                <a:path w="1314450" h="1123950">
                  <a:moveTo>
                    <a:pt x="1304925" y="0"/>
                  </a:moveTo>
                  <a:lnTo>
                    <a:pt x="0" y="1123950"/>
                  </a:lnTo>
                  <a:lnTo>
                    <a:pt x="1314450" y="358709"/>
                  </a:lnTo>
                  <a:lnTo>
                    <a:pt x="13049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a:p>
          </p:txBody>
        </p:sp>
        <p:sp>
          <p:nvSpPr>
            <p:cNvPr id="27" name="Freeform 11">
              <a:extLst>
                <a:ext uri="{FF2B5EF4-FFF2-40B4-BE49-F238E27FC236}">
                  <a16:creationId xmlns="" xmlns:a16="http://schemas.microsoft.com/office/drawing/2014/main" id="{88B990AC-6A34-41C3-BC86-548116161F20}"/>
                </a:ext>
              </a:extLst>
            </p:cNvPr>
            <p:cNvSpPr/>
            <p:nvPr/>
          </p:nvSpPr>
          <p:spPr>
            <a:xfrm>
              <a:off x="4562475" y="3013044"/>
              <a:ext cx="1314547" cy="692182"/>
            </a:xfrm>
            <a:custGeom>
              <a:avLst/>
              <a:gdLst>
                <a:gd name="connsiteX0" fmla="*/ 1314450 w 1323975"/>
                <a:gd name="connsiteY0" fmla="*/ 0 h 695325"/>
                <a:gd name="connsiteX1" fmla="*/ 0 w 1323975"/>
                <a:gd name="connsiteY1" fmla="*/ 695325 h 695325"/>
                <a:gd name="connsiteX2" fmla="*/ 1323975 w 1323975"/>
                <a:gd name="connsiteY2" fmla="*/ 342900 h 695325"/>
                <a:gd name="connsiteX3" fmla="*/ 1314450 w 1323975"/>
                <a:gd name="connsiteY3" fmla="*/ 0 h 695325"/>
                <a:gd name="connsiteX0" fmla="*/ 1314450 w 1323975"/>
                <a:gd name="connsiteY0" fmla="*/ 0 h 695325"/>
                <a:gd name="connsiteX1" fmla="*/ 0 w 1323975"/>
                <a:gd name="connsiteY1" fmla="*/ 695325 h 695325"/>
                <a:gd name="connsiteX2" fmla="*/ 1323975 w 1323975"/>
                <a:gd name="connsiteY2" fmla="*/ 371475 h 695325"/>
                <a:gd name="connsiteX3" fmla="*/ 1314450 w 1323975"/>
                <a:gd name="connsiteY3" fmla="*/ 0 h 695325"/>
                <a:gd name="connsiteX0" fmla="*/ 1314450 w 1323975"/>
                <a:gd name="connsiteY0" fmla="*/ 0 h 695325"/>
                <a:gd name="connsiteX1" fmla="*/ 0 w 1323975"/>
                <a:gd name="connsiteY1" fmla="*/ 695325 h 695325"/>
                <a:gd name="connsiteX2" fmla="*/ 1323975 w 1323975"/>
                <a:gd name="connsiteY2" fmla="*/ 304800 h 695325"/>
                <a:gd name="connsiteX3" fmla="*/ 1314450 w 1323975"/>
                <a:gd name="connsiteY3" fmla="*/ 0 h 695325"/>
                <a:gd name="connsiteX0" fmla="*/ 1314450 w 1323975"/>
                <a:gd name="connsiteY0" fmla="*/ 0 h 695325"/>
                <a:gd name="connsiteX1" fmla="*/ 0 w 1323975"/>
                <a:gd name="connsiteY1" fmla="*/ 695325 h 695325"/>
                <a:gd name="connsiteX2" fmla="*/ 1323975 w 1323975"/>
                <a:gd name="connsiteY2" fmla="*/ 352425 h 695325"/>
                <a:gd name="connsiteX3" fmla="*/ 1314450 w 1323975"/>
                <a:gd name="connsiteY3" fmla="*/ 0 h 695325"/>
                <a:gd name="connsiteX0" fmla="*/ 1314450 w 1323975"/>
                <a:gd name="connsiteY0" fmla="*/ 0 h 695325"/>
                <a:gd name="connsiteX1" fmla="*/ 0 w 1323975"/>
                <a:gd name="connsiteY1" fmla="*/ 695325 h 695325"/>
                <a:gd name="connsiteX2" fmla="*/ 1323975 w 1323975"/>
                <a:gd name="connsiteY2" fmla="*/ 361852 h 695325"/>
                <a:gd name="connsiteX3" fmla="*/ 1314450 w 1323975"/>
                <a:gd name="connsiteY3" fmla="*/ 0 h 695325"/>
                <a:gd name="connsiteX0" fmla="*/ 1314450 w 1323975"/>
                <a:gd name="connsiteY0" fmla="*/ 0 h 689040"/>
                <a:gd name="connsiteX1" fmla="*/ 0 w 1323975"/>
                <a:gd name="connsiteY1" fmla="*/ 689040 h 689040"/>
                <a:gd name="connsiteX2" fmla="*/ 1323975 w 1323975"/>
                <a:gd name="connsiteY2" fmla="*/ 355567 h 689040"/>
                <a:gd name="connsiteX3" fmla="*/ 1314450 w 1323975"/>
                <a:gd name="connsiteY3" fmla="*/ 0 h 689040"/>
                <a:gd name="connsiteX0" fmla="*/ 1317592 w 1323975"/>
                <a:gd name="connsiteY0" fmla="*/ 0 h 685898"/>
                <a:gd name="connsiteX1" fmla="*/ 0 w 1323975"/>
                <a:gd name="connsiteY1" fmla="*/ 685898 h 685898"/>
                <a:gd name="connsiteX2" fmla="*/ 1323975 w 1323975"/>
                <a:gd name="connsiteY2" fmla="*/ 352425 h 685898"/>
                <a:gd name="connsiteX3" fmla="*/ 1317592 w 1323975"/>
                <a:gd name="connsiteY3" fmla="*/ 0 h 685898"/>
                <a:gd name="connsiteX0" fmla="*/ 1317592 w 1330259"/>
                <a:gd name="connsiteY0" fmla="*/ 0 h 685898"/>
                <a:gd name="connsiteX1" fmla="*/ 0 w 1330259"/>
                <a:gd name="connsiteY1" fmla="*/ 685898 h 685898"/>
                <a:gd name="connsiteX2" fmla="*/ 1330259 w 1330259"/>
                <a:gd name="connsiteY2" fmla="*/ 346141 h 685898"/>
                <a:gd name="connsiteX3" fmla="*/ 1317592 w 1330259"/>
                <a:gd name="connsiteY3" fmla="*/ 0 h 685898"/>
                <a:gd name="connsiteX0" fmla="*/ 1323877 w 1330259"/>
                <a:gd name="connsiteY0" fmla="*/ 0 h 695325"/>
                <a:gd name="connsiteX1" fmla="*/ 0 w 1330259"/>
                <a:gd name="connsiteY1" fmla="*/ 695325 h 695325"/>
                <a:gd name="connsiteX2" fmla="*/ 1330259 w 1330259"/>
                <a:gd name="connsiteY2" fmla="*/ 355568 h 695325"/>
                <a:gd name="connsiteX3" fmla="*/ 1323877 w 1330259"/>
                <a:gd name="connsiteY3" fmla="*/ 0 h 695325"/>
                <a:gd name="connsiteX0" fmla="*/ 1305023 w 1330259"/>
                <a:gd name="connsiteY0" fmla="*/ 0 h 692182"/>
                <a:gd name="connsiteX1" fmla="*/ 0 w 1330259"/>
                <a:gd name="connsiteY1" fmla="*/ 692182 h 692182"/>
                <a:gd name="connsiteX2" fmla="*/ 1330259 w 1330259"/>
                <a:gd name="connsiteY2" fmla="*/ 352425 h 692182"/>
                <a:gd name="connsiteX3" fmla="*/ 1305023 w 1330259"/>
                <a:gd name="connsiteY3" fmla="*/ 0 h 692182"/>
                <a:gd name="connsiteX0" fmla="*/ 1305023 w 1305023"/>
                <a:gd name="connsiteY0" fmla="*/ 0 h 692182"/>
                <a:gd name="connsiteX1" fmla="*/ 0 w 1305023"/>
                <a:gd name="connsiteY1" fmla="*/ 692182 h 692182"/>
                <a:gd name="connsiteX2" fmla="*/ 1301978 w 1305023"/>
                <a:gd name="connsiteY2" fmla="*/ 355567 h 692182"/>
                <a:gd name="connsiteX3" fmla="*/ 1305023 w 1305023"/>
                <a:gd name="connsiteY3" fmla="*/ 0 h 692182"/>
                <a:gd name="connsiteX0" fmla="*/ 1305023 w 1314547"/>
                <a:gd name="connsiteY0" fmla="*/ 0 h 692182"/>
                <a:gd name="connsiteX1" fmla="*/ 0 w 1314547"/>
                <a:gd name="connsiteY1" fmla="*/ 692182 h 692182"/>
                <a:gd name="connsiteX2" fmla="*/ 1314547 w 1314547"/>
                <a:gd name="connsiteY2" fmla="*/ 355567 h 692182"/>
                <a:gd name="connsiteX3" fmla="*/ 1305023 w 1314547"/>
                <a:gd name="connsiteY3" fmla="*/ 0 h 692182"/>
              </a:gdLst>
              <a:ahLst/>
              <a:cxnLst>
                <a:cxn ang="0">
                  <a:pos x="connsiteX0" y="connsiteY0"/>
                </a:cxn>
                <a:cxn ang="0">
                  <a:pos x="connsiteX1" y="connsiteY1"/>
                </a:cxn>
                <a:cxn ang="0">
                  <a:pos x="connsiteX2" y="connsiteY2"/>
                </a:cxn>
                <a:cxn ang="0">
                  <a:pos x="connsiteX3" y="connsiteY3"/>
                </a:cxn>
              </a:cxnLst>
              <a:rect l="l" t="t" r="r" b="b"/>
              <a:pathLst>
                <a:path w="1314547" h="692182">
                  <a:moveTo>
                    <a:pt x="1305023" y="0"/>
                  </a:moveTo>
                  <a:lnTo>
                    <a:pt x="0" y="692182"/>
                  </a:lnTo>
                  <a:lnTo>
                    <a:pt x="1314547" y="355567"/>
                  </a:lnTo>
                  <a:lnTo>
                    <a:pt x="130502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200" dirty="0"/>
            </a:p>
          </p:txBody>
        </p:sp>
      </p:grpSp>
      <p:sp>
        <p:nvSpPr>
          <p:cNvPr id="28" name="Freeform 4"/>
          <p:cNvSpPr/>
          <p:nvPr/>
        </p:nvSpPr>
        <p:spPr>
          <a:xfrm>
            <a:off x="4003444" y="6057900"/>
            <a:ext cx="1447800" cy="123750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
        <p:nvSpPr>
          <p:cNvPr id="29" name="Rectangle à coins arrondis 28"/>
          <p:cNvSpPr/>
          <p:nvPr/>
        </p:nvSpPr>
        <p:spPr>
          <a:xfrm>
            <a:off x="9073869" y="7185673"/>
            <a:ext cx="8089315" cy="254926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Sous la supervision de : </a:t>
            </a:r>
          </a:p>
          <a:p>
            <a:pPr algn="ctr"/>
            <a:r>
              <a:rPr lang="fr-FR" sz="4000" dirty="0" smtClean="0">
                <a:solidFill>
                  <a:schemeClr val="tx1"/>
                </a:solidFill>
              </a:rPr>
              <a:t>Madame </a:t>
            </a:r>
            <a:r>
              <a:rPr lang="fr-FR" sz="4000" dirty="0" err="1" smtClean="0">
                <a:solidFill>
                  <a:schemeClr val="tx1"/>
                </a:solidFill>
              </a:rPr>
              <a:t>Mously</a:t>
            </a:r>
            <a:r>
              <a:rPr lang="fr-FR" sz="4000" dirty="0" smtClean="0">
                <a:solidFill>
                  <a:schemeClr val="tx1"/>
                </a:solidFill>
              </a:rPr>
              <a:t> </a:t>
            </a:r>
            <a:r>
              <a:rPr lang="fr-FR" sz="4000" dirty="0">
                <a:solidFill>
                  <a:schemeClr val="tx1"/>
                </a:solidFill>
              </a:rPr>
              <a:t>DIAW</a:t>
            </a:r>
          </a:p>
          <a:p>
            <a:pPr algn="ctr"/>
            <a:r>
              <a:rPr lang="fr-FR" sz="4000" dirty="0">
                <a:solidFill>
                  <a:schemeClr val="tx1"/>
                </a:solidFill>
              </a:rPr>
              <a:t>Data </a:t>
            </a:r>
            <a:r>
              <a:rPr lang="fr-FR" sz="4000" dirty="0" err="1">
                <a:solidFill>
                  <a:schemeClr val="tx1"/>
                </a:solidFill>
              </a:rPr>
              <a:t>Scientist</a:t>
            </a:r>
            <a:endParaRPr lang="fr-FR" sz="40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Naive Bayes</a:t>
            </a: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a:t>
            </a:r>
            <a:r>
              <a:rPr lang="fr-FR" sz="2400" dirty="0" smtClean="0">
                <a:solidFill>
                  <a:srgbClr val="414964"/>
                </a:solidFill>
                <a:latin typeface="Poppins"/>
                <a:ea typeface="Poppins"/>
                <a:cs typeface="Poppins"/>
                <a:sym typeface="Poppins"/>
              </a:rPr>
              <a:t>0.775</a:t>
            </a:r>
            <a:endParaRPr lang="fr-FR" sz="2400" dirty="0">
              <a:solidFill>
                <a:srgbClr val="414964"/>
              </a:solidFill>
              <a:latin typeface="Poppins"/>
              <a:ea typeface="Poppins"/>
              <a:cs typeface="Poppins"/>
              <a:sym typeface="Poppins"/>
            </a:endParaRP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2" name="Image 1"/>
          <p:cNvPicPr>
            <a:picLocks noChangeAspect="1"/>
          </p:cNvPicPr>
          <p:nvPr/>
        </p:nvPicPr>
        <p:blipFill>
          <a:blip r:embed="rId4"/>
          <a:stretch>
            <a:fillRect/>
          </a:stretch>
        </p:blipFill>
        <p:spPr>
          <a:xfrm>
            <a:off x="322649" y="1903660"/>
            <a:ext cx="8440351" cy="5602040"/>
          </a:xfrm>
          <a:prstGeom prst="rect">
            <a:avLst/>
          </a:prstGeom>
        </p:spPr>
      </p:pic>
      <p:pic>
        <p:nvPicPr>
          <p:cNvPr id="3" name="Image 2"/>
          <p:cNvPicPr>
            <a:picLocks noChangeAspect="1"/>
          </p:cNvPicPr>
          <p:nvPr/>
        </p:nvPicPr>
        <p:blipFill>
          <a:blip r:embed="rId5"/>
          <a:stretch>
            <a:fillRect/>
          </a:stretch>
        </p:blipFill>
        <p:spPr>
          <a:xfrm>
            <a:off x="9645840" y="800074"/>
            <a:ext cx="7575359" cy="4178515"/>
          </a:xfrm>
          <a:prstGeom prst="rect">
            <a:avLst/>
          </a:prstGeom>
        </p:spPr>
      </p:pic>
      <p:pic>
        <p:nvPicPr>
          <p:cNvPr id="11" name="Image 10"/>
          <p:cNvPicPr>
            <a:picLocks noChangeAspect="1"/>
          </p:cNvPicPr>
          <p:nvPr/>
        </p:nvPicPr>
        <p:blipFill>
          <a:blip r:embed="rId6"/>
          <a:stretch>
            <a:fillRect/>
          </a:stretch>
        </p:blipFill>
        <p:spPr>
          <a:xfrm>
            <a:off x="9645840" y="5692080"/>
            <a:ext cx="7575359" cy="4235668"/>
          </a:xfrm>
          <a:prstGeom prst="rect">
            <a:avLst/>
          </a:prstGeom>
        </p:spPr>
      </p:pic>
    </p:spTree>
    <p:extLst>
      <p:ext uri="{BB962C8B-B14F-4D97-AF65-F5344CB8AC3E}">
        <p14:creationId xmlns:p14="http://schemas.microsoft.com/office/powerpoint/2010/main" val="450213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Perceptron</a:t>
            </a: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0.801</a:t>
            </a: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7" name="Image 6"/>
          <p:cNvPicPr>
            <a:picLocks noChangeAspect="1"/>
          </p:cNvPicPr>
          <p:nvPr/>
        </p:nvPicPr>
        <p:blipFill>
          <a:blip r:embed="rId4"/>
          <a:stretch>
            <a:fillRect/>
          </a:stretch>
        </p:blipFill>
        <p:spPr>
          <a:xfrm>
            <a:off x="179882" y="2095500"/>
            <a:ext cx="8391489" cy="5257800"/>
          </a:xfrm>
          <a:prstGeom prst="rect">
            <a:avLst/>
          </a:prstGeom>
        </p:spPr>
      </p:pic>
    </p:spTree>
    <p:extLst>
      <p:ext uri="{BB962C8B-B14F-4D97-AF65-F5344CB8AC3E}">
        <p14:creationId xmlns:p14="http://schemas.microsoft.com/office/powerpoint/2010/main" val="2251619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XGBoost</a:t>
            </a: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0.806</a:t>
            </a: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2" name="Image 1"/>
          <p:cNvPicPr>
            <a:picLocks noChangeAspect="1"/>
          </p:cNvPicPr>
          <p:nvPr/>
        </p:nvPicPr>
        <p:blipFill>
          <a:blip r:embed="rId4"/>
          <a:stretch>
            <a:fillRect/>
          </a:stretch>
        </p:blipFill>
        <p:spPr>
          <a:xfrm>
            <a:off x="169634" y="1890958"/>
            <a:ext cx="8288565" cy="5157541"/>
          </a:xfrm>
          <a:prstGeom prst="rect">
            <a:avLst/>
          </a:prstGeom>
        </p:spPr>
      </p:pic>
      <p:pic>
        <p:nvPicPr>
          <p:cNvPr id="8" name="Image 7"/>
          <p:cNvPicPr>
            <a:picLocks noChangeAspect="1"/>
          </p:cNvPicPr>
          <p:nvPr/>
        </p:nvPicPr>
        <p:blipFill>
          <a:blip r:embed="rId5"/>
          <a:stretch>
            <a:fillRect/>
          </a:stretch>
        </p:blipFill>
        <p:spPr>
          <a:xfrm>
            <a:off x="9645840" y="638026"/>
            <a:ext cx="7651560" cy="4083260"/>
          </a:xfrm>
          <a:prstGeom prst="rect">
            <a:avLst/>
          </a:prstGeom>
        </p:spPr>
      </p:pic>
      <p:pic>
        <p:nvPicPr>
          <p:cNvPr id="14" name="Image 13"/>
          <p:cNvPicPr>
            <a:picLocks noChangeAspect="1"/>
          </p:cNvPicPr>
          <p:nvPr/>
        </p:nvPicPr>
        <p:blipFill>
          <a:blip r:embed="rId6"/>
          <a:stretch>
            <a:fillRect/>
          </a:stretch>
        </p:blipFill>
        <p:spPr>
          <a:xfrm>
            <a:off x="9645840" y="5577115"/>
            <a:ext cx="7651560" cy="4235668"/>
          </a:xfrm>
          <a:prstGeom prst="rect">
            <a:avLst/>
          </a:prstGeom>
        </p:spPr>
      </p:pic>
    </p:spTree>
    <p:extLst>
      <p:ext uri="{BB962C8B-B14F-4D97-AF65-F5344CB8AC3E}">
        <p14:creationId xmlns:p14="http://schemas.microsoft.com/office/powerpoint/2010/main" val="3547832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Random </a:t>
            </a:r>
            <a:r>
              <a:rPr lang="fr-FR" sz="4000" b="1" dirty="0" err="1">
                <a:solidFill>
                  <a:schemeClr val="tx1"/>
                </a:solidFill>
              </a:rPr>
              <a:t>forest</a:t>
            </a:r>
            <a:endParaRPr lang="fr-FR" sz="4000" b="1" dirty="0">
              <a:solidFill>
                <a:schemeClr val="tx1"/>
              </a:solidFill>
            </a:endParaRP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0.819</a:t>
            </a: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3" name="Image 2"/>
          <p:cNvPicPr>
            <a:picLocks noChangeAspect="1"/>
          </p:cNvPicPr>
          <p:nvPr/>
        </p:nvPicPr>
        <p:blipFill>
          <a:blip r:embed="rId4"/>
          <a:stretch>
            <a:fillRect/>
          </a:stretch>
        </p:blipFill>
        <p:spPr>
          <a:xfrm>
            <a:off x="120444" y="1655736"/>
            <a:ext cx="8527128" cy="5697564"/>
          </a:xfrm>
          <a:prstGeom prst="rect">
            <a:avLst/>
          </a:prstGeom>
        </p:spPr>
      </p:pic>
      <p:pic>
        <p:nvPicPr>
          <p:cNvPr id="7" name="Image 6"/>
          <p:cNvPicPr>
            <a:picLocks noChangeAspect="1"/>
          </p:cNvPicPr>
          <p:nvPr/>
        </p:nvPicPr>
        <p:blipFill>
          <a:blip r:embed="rId5"/>
          <a:stretch>
            <a:fillRect/>
          </a:stretch>
        </p:blipFill>
        <p:spPr>
          <a:xfrm>
            <a:off x="9645840" y="613667"/>
            <a:ext cx="7651560" cy="4102311"/>
          </a:xfrm>
          <a:prstGeom prst="rect">
            <a:avLst/>
          </a:prstGeom>
        </p:spPr>
      </p:pic>
      <p:pic>
        <p:nvPicPr>
          <p:cNvPr id="11" name="Image 10"/>
          <p:cNvPicPr>
            <a:picLocks noChangeAspect="1"/>
          </p:cNvPicPr>
          <p:nvPr/>
        </p:nvPicPr>
        <p:blipFill>
          <a:blip r:embed="rId6"/>
          <a:stretch>
            <a:fillRect/>
          </a:stretch>
        </p:blipFill>
        <p:spPr>
          <a:xfrm>
            <a:off x="9645840" y="5388808"/>
            <a:ext cx="7727760" cy="4216617"/>
          </a:xfrm>
          <a:prstGeom prst="rect">
            <a:avLst/>
          </a:prstGeom>
        </p:spPr>
      </p:pic>
    </p:spTree>
    <p:extLst>
      <p:ext uri="{BB962C8B-B14F-4D97-AF65-F5344CB8AC3E}">
        <p14:creationId xmlns:p14="http://schemas.microsoft.com/office/powerpoint/2010/main" val="3519035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2">
              <a:alphaModFix amt="6000"/>
              <a:extLst>
                <a:ext uri="{96DAC541-7B7A-43D3-8B79-37D633B846F1}">
                  <asvg:svgBlip xmlns:asvg="http://schemas.microsoft.com/office/drawing/2016/SVG/main" xmlns="" r:embed="rId3"/>
                </a:ext>
              </a:extLst>
            </a:blip>
            <a:stretch>
              <a:fillRect/>
            </a:stretch>
          </a:blipFill>
        </p:spPr>
      </p:sp>
      <p:sp>
        <p:nvSpPr>
          <p:cNvPr id="10" name="Rectangle à coins arrondis 9"/>
          <p:cNvSpPr/>
          <p:nvPr/>
        </p:nvSpPr>
        <p:spPr>
          <a:xfrm>
            <a:off x="462087" y="353686"/>
            <a:ext cx="7996113" cy="92900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4000" b="1" dirty="0">
                <a:solidFill>
                  <a:schemeClr val="tx1"/>
                </a:solidFill>
              </a:rPr>
              <a:t>K plus proches voisins (KNN)</a:t>
            </a:r>
          </a:p>
        </p:txBody>
      </p:sp>
      <p:sp>
        <p:nvSpPr>
          <p:cNvPr id="13" name="TextBox 12"/>
          <p:cNvSpPr txBox="1"/>
          <p:nvPr/>
        </p:nvSpPr>
        <p:spPr>
          <a:xfrm>
            <a:off x="152400" y="8423976"/>
            <a:ext cx="4724400" cy="738664"/>
          </a:xfrm>
          <a:prstGeom prst="rect">
            <a:avLst/>
          </a:prstGeom>
        </p:spPr>
        <p:txBody>
          <a:bodyPr wrap="square" lIns="0" tIns="0" rIns="0" bIns="0" rtlCol="0" anchor="t">
            <a:spAutoFit/>
          </a:bodyPr>
          <a:lstStyle/>
          <a:p>
            <a:pPr marL="608331" lvl="1" indent="-457200" algn="just">
              <a:lnSpc>
                <a:spcPct val="150000"/>
              </a:lnSpc>
              <a:buFont typeface="Wingdings" panose="05000000000000000000" pitchFamily="2" charset="2"/>
              <a:buChar char="q"/>
            </a:pPr>
            <a:r>
              <a:rPr lang="fr-FR" sz="3200" b="1" dirty="0" err="1">
                <a:solidFill>
                  <a:srgbClr val="FF0000"/>
                </a:solidFill>
                <a:latin typeface="Poppins"/>
                <a:ea typeface="Poppins"/>
                <a:cs typeface="Poppins"/>
                <a:sym typeface="Poppins"/>
              </a:rPr>
              <a:t>Accuracy</a:t>
            </a:r>
            <a:r>
              <a:rPr lang="fr-FR" sz="2400" dirty="0">
                <a:solidFill>
                  <a:srgbClr val="414964"/>
                </a:solidFill>
                <a:latin typeface="Poppins"/>
                <a:ea typeface="Poppins"/>
                <a:cs typeface="Poppins"/>
                <a:sym typeface="Poppins"/>
              </a:rPr>
              <a:t> : 0.783</a:t>
            </a:r>
          </a:p>
        </p:txBody>
      </p:sp>
      <p:sp>
        <p:nvSpPr>
          <p:cNvPr id="12" name="Rectangle 1"/>
          <p:cNvSpPr>
            <a:spLocks noChangeArrowheads="1"/>
          </p:cNvSpPr>
          <p:nvPr/>
        </p:nvSpPr>
        <p:spPr bwMode="auto">
          <a:xfrm>
            <a:off x="0" y="0"/>
            <a:ext cx="18288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smtClean="0">
                <a:ln>
                  <a:noFill/>
                </a:ln>
                <a:solidFill>
                  <a:schemeClr val="tx1"/>
                </a:solidFill>
                <a:effectLst/>
                <a:latin typeface="var(--jp-code-font-family)"/>
              </a:rPr>
              <a:t>0.7559128274524853</a:t>
            </a:r>
            <a:r>
              <a:rPr kumimoji="0" lang="fr-FR" altLang="fr-FR" sz="1200" b="0" i="0" u="none" strike="noStrike" cap="none" normalizeH="0" baseline="0" smtClean="0">
                <a:ln>
                  <a:noFill/>
                </a:ln>
                <a:solidFill>
                  <a:schemeClr val="tx1"/>
                </a:solidFill>
                <a:effectLst/>
              </a:rPr>
              <a:t> </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2" name="Image 1"/>
          <p:cNvPicPr>
            <a:picLocks noChangeAspect="1"/>
          </p:cNvPicPr>
          <p:nvPr/>
        </p:nvPicPr>
        <p:blipFill>
          <a:blip r:embed="rId4"/>
          <a:stretch>
            <a:fillRect/>
          </a:stretch>
        </p:blipFill>
        <p:spPr>
          <a:xfrm>
            <a:off x="459588" y="2095500"/>
            <a:ext cx="7762343" cy="5105400"/>
          </a:xfrm>
          <a:prstGeom prst="rect">
            <a:avLst/>
          </a:prstGeom>
        </p:spPr>
      </p:pic>
      <p:pic>
        <p:nvPicPr>
          <p:cNvPr id="8" name="Image 7"/>
          <p:cNvPicPr>
            <a:picLocks noChangeAspect="1"/>
          </p:cNvPicPr>
          <p:nvPr/>
        </p:nvPicPr>
        <p:blipFill>
          <a:blip r:embed="rId5"/>
          <a:stretch>
            <a:fillRect/>
          </a:stretch>
        </p:blipFill>
        <p:spPr>
          <a:xfrm>
            <a:off x="9645840" y="665392"/>
            <a:ext cx="7720091" cy="4134062"/>
          </a:xfrm>
          <a:prstGeom prst="rect">
            <a:avLst/>
          </a:prstGeom>
        </p:spPr>
      </p:pic>
      <p:pic>
        <p:nvPicPr>
          <p:cNvPr id="14" name="Image 13"/>
          <p:cNvPicPr>
            <a:picLocks noChangeAspect="1"/>
          </p:cNvPicPr>
          <p:nvPr/>
        </p:nvPicPr>
        <p:blipFill>
          <a:blip r:embed="rId6"/>
          <a:stretch>
            <a:fillRect/>
          </a:stretch>
        </p:blipFill>
        <p:spPr>
          <a:xfrm>
            <a:off x="9645840" y="5473020"/>
            <a:ext cx="7720091" cy="4140413"/>
          </a:xfrm>
          <a:prstGeom prst="rect">
            <a:avLst/>
          </a:prstGeom>
        </p:spPr>
      </p:pic>
    </p:spTree>
    <p:extLst>
      <p:ext uri="{BB962C8B-B14F-4D97-AF65-F5344CB8AC3E}">
        <p14:creationId xmlns:p14="http://schemas.microsoft.com/office/powerpoint/2010/main" val="1937459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49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 y="0"/>
            <a:ext cx="5105399" cy="10287000"/>
            <a:chOff x="0" y="0"/>
            <a:chExt cx="2076646" cy="2709333"/>
          </a:xfrm>
        </p:grpSpPr>
        <p:sp>
          <p:nvSpPr>
            <p:cNvPr id="4" name="Freeform 4"/>
            <p:cNvSpPr/>
            <p:nvPr/>
          </p:nvSpPr>
          <p:spPr>
            <a:xfrm>
              <a:off x="0" y="0"/>
              <a:ext cx="2076646" cy="2709333"/>
            </a:xfrm>
            <a:custGeom>
              <a:avLst/>
              <a:gdLst/>
              <a:ahLst/>
              <a:cxnLst/>
              <a:rect l="l" t="t" r="r" b="b"/>
              <a:pathLst>
                <a:path w="2076646" h="2709333">
                  <a:moveTo>
                    <a:pt x="0" y="0"/>
                  </a:moveTo>
                  <a:lnTo>
                    <a:pt x="2076646" y="0"/>
                  </a:lnTo>
                  <a:lnTo>
                    <a:pt x="2076646" y="2709333"/>
                  </a:lnTo>
                  <a:lnTo>
                    <a:pt x="0" y="2709333"/>
                  </a:lnTo>
                  <a:close/>
                </a:path>
              </a:pathLst>
            </a:custGeom>
            <a:solidFill>
              <a:srgbClr val="635589">
                <a:alpha val="5882"/>
              </a:srgbClr>
            </a:solidFill>
            <a:ln cap="sq">
              <a:noFill/>
              <a:prstDash val="solid"/>
              <a:miter/>
            </a:ln>
          </p:spPr>
        </p:sp>
        <p:sp>
          <p:nvSpPr>
            <p:cNvPr id="5" name="TextBox 5"/>
            <p:cNvSpPr txBox="1"/>
            <p:nvPr/>
          </p:nvSpPr>
          <p:spPr>
            <a:xfrm>
              <a:off x="0" y="-47625"/>
              <a:ext cx="207664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6" name="Freeform 6"/>
          <p:cNvSpPr/>
          <p:nvPr/>
        </p:nvSpPr>
        <p:spPr>
          <a:xfrm>
            <a:off x="1404220" y="1028700"/>
            <a:ext cx="177203" cy="213264"/>
          </a:xfrm>
          <a:custGeom>
            <a:avLst/>
            <a:gdLst/>
            <a:ahLst/>
            <a:cxnLst/>
            <a:rect l="l" t="t" r="r" b="b"/>
            <a:pathLst>
              <a:path w="177203" h="213264">
                <a:moveTo>
                  <a:pt x="0" y="0"/>
                </a:moveTo>
                <a:lnTo>
                  <a:pt x="177203" y="0"/>
                </a:lnTo>
                <a:lnTo>
                  <a:pt x="177203" y="213264"/>
                </a:lnTo>
                <a:lnTo>
                  <a:pt x="0" y="2132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028700" y="1249581"/>
            <a:ext cx="928244" cy="190559"/>
          </a:xfrm>
          <a:prstGeom prst="rect">
            <a:avLst/>
          </a:prstGeom>
        </p:spPr>
        <p:txBody>
          <a:bodyPr lIns="0" tIns="0" rIns="0" bIns="0" rtlCol="0" anchor="t">
            <a:spAutoFit/>
          </a:bodyPr>
          <a:lstStyle/>
          <a:p>
            <a:pPr marL="0" lvl="0" indent="0" algn="ctr">
              <a:lnSpc>
                <a:spcPts val="1493"/>
              </a:lnSpc>
              <a:spcBef>
                <a:spcPct val="0"/>
              </a:spcBef>
            </a:pPr>
            <a:r>
              <a:rPr lang="en-US" sz="1066" b="1">
                <a:solidFill>
                  <a:srgbClr val="414964"/>
                </a:solidFill>
                <a:latin typeface="Poppins Bold"/>
                <a:ea typeface="Poppins Bold"/>
                <a:cs typeface="Poppins Bold"/>
                <a:sym typeface="Poppins Bold"/>
              </a:rPr>
              <a:t>Larana, Inc.</a:t>
            </a:r>
          </a:p>
        </p:txBody>
      </p:sp>
      <p:sp>
        <p:nvSpPr>
          <p:cNvPr id="17" name="TextBox 17"/>
          <p:cNvSpPr txBox="1"/>
          <p:nvPr/>
        </p:nvSpPr>
        <p:spPr>
          <a:xfrm>
            <a:off x="685800" y="4336099"/>
            <a:ext cx="3942309" cy="1730730"/>
          </a:xfrm>
          <a:prstGeom prst="rect">
            <a:avLst/>
          </a:prstGeom>
        </p:spPr>
        <p:txBody>
          <a:bodyPr wrap="square" lIns="0" tIns="0" rIns="0" bIns="0" rtlCol="0" anchor="t">
            <a:spAutoFit/>
          </a:bodyPr>
          <a:lstStyle/>
          <a:p>
            <a:pPr lvl="0" algn="ctr">
              <a:lnSpc>
                <a:spcPts val="7200"/>
              </a:lnSpc>
            </a:pPr>
            <a:r>
              <a:rPr lang="fr-FR" sz="3200" b="1" dirty="0" smtClean="0">
                <a:solidFill>
                  <a:srgbClr val="414964"/>
                </a:solidFill>
                <a:latin typeface="Poppins Bold"/>
                <a:ea typeface="Poppins Bold"/>
                <a:cs typeface="Poppins Bold"/>
                <a:sym typeface="Poppins Bold"/>
              </a:rPr>
              <a:t>Choix du meilleur modèle</a:t>
            </a:r>
            <a:endParaRPr lang="fr-FR" sz="3200" b="1" dirty="0">
              <a:solidFill>
                <a:srgbClr val="414964"/>
              </a:solidFill>
              <a:latin typeface="Poppins Bold"/>
              <a:ea typeface="Poppins Bold"/>
              <a:cs typeface="Poppins Bold"/>
              <a:sym typeface="Poppins Bold"/>
            </a:endParaRPr>
          </a:p>
        </p:txBody>
      </p:sp>
      <p:pic>
        <p:nvPicPr>
          <p:cNvPr id="7" name="Image 6"/>
          <p:cNvPicPr>
            <a:picLocks noChangeAspect="1"/>
          </p:cNvPicPr>
          <p:nvPr/>
        </p:nvPicPr>
        <p:blipFill>
          <a:blip r:embed="rId5"/>
          <a:stretch>
            <a:fillRect/>
          </a:stretch>
        </p:blipFill>
        <p:spPr>
          <a:xfrm>
            <a:off x="6014839" y="490631"/>
            <a:ext cx="11049000" cy="6938869"/>
          </a:xfrm>
          <a:prstGeom prst="rect">
            <a:avLst/>
          </a:prstGeom>
        </p:spPr>
      </p:pic>
      <p:sp>
        <p:nvSpPr>
          <p:cNvPr id="11" name="TextBox 12"/>
          <p:cNvSpPr txBox="1"/>
          <p:nvPr/>
        </p:nvSpPr>
        <p:spPr>
          <a:xfrm>
            <a:off x="419100" y="7954150"/>
            <a:ext cx="17449800" cy="1846659"/>
          </a:xfrm>
          <a:prstGeom prst="rect">
            <a:avLst/>
          </a:prstGeom>
        </p:spPr>
        <p:txBody>
          <a:bodyPr wrap="square" lIns="0" tIns="0" rIns="0" bIns="0" rtlCol="0" anchor="t">
            <a:spAutoFit/>
          </a:bodyPr>
          <a:lstStyle/>
          <a:p>
            <a:pPr>
              <a:lnSpc>
                <a:spcPct val="150000"/>
              </a:lnSpc>
            </a:pPr>
            <a:r>
              <a:rPr lang="fr-FR" sz="2400" dirty="0" smtClean="0">
                <a:solidFill>
                  <a:srgbClr val="414964"/>
                </a:solidFill>
                <a:latin typeface="Poppins"/>
                <a:ea typeface="Poppins"/>
                <a:cs typeface="Poppins"/>
                <a:sym typeface="Poppins"/>
              </a:rPr>
              <a:t> </a:t>
            </a:r>
            <a:r>
              <a:rPr lang="fr-FR" sz="4000" b="1" dirty="0">
                <a:solidFill>
                  <a:srgbClr val="FF0000"/>
                </a:solidFill>
                <a:latin typeface="Poppins"/>
                <a:ea typeface="Poppins"/>
                <a:cs typeface="Poppins"/>
              </a:rPr>
              <a:t>Meilleur modèle : Random Forest </a:t>
            </a:r>
            <a:r>
              <a:rPr lang="fr-FR" sz="4000" b="1" dirty="0">
                <a:solidFill>
                  <a:srgbClr val="FF0000"/>
                </a:solidFill>
                <a:latin typeface="Poppins"/>
                <a:ea typeface="Poppins"/>
                <a:cs typeface="Poppins"/>
              </a:rPr>
              <a:t>a</a:t>
            </a:r>
            <a:r>
              <a:rPr lang="fr-FR" sz="4000" b="1" dirty="0" smtClean="0">
                <a:solidFill>
                  <a:srgbClr val="FF0000"/>
                </a:solidFill>
                <a:latin typeface="Poppins"/>
                <a:ea typeface="Poppins"/>
                <a:cs typeface="Poppins"/>
              </a:rPr>
              <a:t>vec </a:t>
            </a:r>
            <a:r>
              <a:rPr lang="fr-FR" sz="4000" b="1" dirty="0">
                <a:solidFill>
                  <a:srgbClr val="FF0000"/>
                </a:solidFill>
                <a:latin typeface="Poppins"/>
                <a:ea typeface="Poppins"/>
                <a:cs typeface="Poppins"/>
              </a:rPr>
              <a:t>un </a:t>
            </a:r>
            <a:r>
              <a:rPr lang="fr-FR" sz="4000" b="1" dirty="0" err="1">
                <a:solidFill>
                  <a:srgbClr val="FF0000"/>
                </a:solidFill>
                <a:latin typeface="Poppins"/>
                <a:ea typeface="Poppins"/>
                <a:cs typeface="Poppins"/>
              </a:rPr>
              <a:t>recall</a:t>
            </a:r>
            <a:r>
              <a:rPr lang="fr-FR" sz="4000" b="1" dirty="0">
                <a:solidFill>
                  <a:srgbClr val="FF0000"/>
                </a:solidFill>
                <a:latin typeface="Poppins"/>
                <a:ea typeface="Poppins"/>
                <a:cs typeface="Poppins"/>
              </a:rPr>
              <a:t> de 79,6% et un </a:t>
            </a:r>
            <a:r>
              <a:rPr lang="fr-FR" sz="4000" b="1" dirty="0" err="1">
                <a:solidFill>
                  <a:srgbClr val="FF0000"/>
                </a:solidFill>
                <a:latin typeface="Poppins"/>
                <a:ea typeface="Poppins"/>
                <a:cs typeface="Poppins"/>
              </a:rPr>
              <a:t>Accuracy</a:t>
            </a:r>
            <a:r>
              <a:rPr lang="fr-FR" sz="4000" b="1" dirty="0">
                <a:solidFill>
                  <a:srgbClr val="FF0000"/>
                </a:solidFill>
                <a:latin typeface="Poppins"/>
                <a:ea typeface="Poppins"/>
                <a:cs typeface="Poppins"/>
              </a:rPr>
              <a:t> de 81,9%</a:t>
            </a:r>
          </a:p>
        </p:txBody>
      </p:sp>
    </p:spTree>
    <p:extLst>
      <p:ext uri="{BB962C8B-B14F-4D97-AF65-F5344CB8AC3E}">
        <p14:creationId xmlns:p14="http://schemas.microsoft.com/office/powerpoint/2010/main" val="3190451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lvl="0" algn="ctr">
              <a:lnSpc>
                <a:spcPts val="7200"/>
              </a:lnSpc>
            </a:pPr>
            <a:r>
              <a:rPr lang="en-US" sz="7200" b="1" dirty="0">
                <a:solidFill>
                  <a:srgbClr val="414964"/>
                </a:solidFill>
                <a:latin typeface="Poppins Bold"/>
                <a:ea typeface="Poppins Bold"/>
                <a:cs typeface="Poppins Bold"/>
                <a:sym typeface="Poppins Bold"/>
              </a:rPr>
              <a:t>DEPLOIEMENT / DASHBOARD</a:t>
            </a:r>
          </a:p>
        </p:txBody>
      </p:sp>
    </p:spTree>
    <p:extLst>
      <p:ext uri="{BB962C8B-B14F-4D97-AF65-F5344CB8AC3E}">
        <p14:creationId xmlns:p14="http://schemas.microsoft.com/office/powerpoint/2010/main" val="249966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lvl="0" algn="ctr">
              <a:lnSpc>
                <a:spcPts val="7200"/>
              </a:lnSpc>
            </a:pPr>
            <a:r>
              <a:rPr lang="en-US" sz="7200" b="1" dirty="0">
                <a:solidFill>
                  <a:srgbClr val="414964"/>
                </a:solidFill>
                <a:latin typeface="Poppins Bold"/>
                <a:ea typeface="Poppins Bold"/>
                <a:cs typeface="Poppins Bold"/>
                <a:sym typeface="Poppins Bold"/>
              </a:rPr>
              <a:t>MERCI</a:t>
            </a:r>
          </a:p>
        </p:txBody>
      </p:sp>
    </p:spTree>
    <p:extLst>
      <p:ext uri="{BB962C8B-B14F-4D97-AF65-F5344CB8AC3E}">
        <p14:creationId xmlns:p14="http://schemas.microsoft.com/office/powerpoint/2010/main" val="150912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8278" y="-354204"/>
            <a:ext cx="18288000" cy="107080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222" b="-10222"/>
            </a:stretch>
          </a:blipFill>
        </p:spPr>
      </p:sp>
      <p:sp>
        <p:nvSpPr>
          <p:cNvPr id="4" name="Freeform 4"/>
          <p:cNvSpPr/>
          <p:nvPr/>
        </p:nvSpPr>
        <p:spPr>
          <a:xfrm>
            <a:off x="2500474" y="1028700"/>
            <a:ext cx="6266307" cy="7541507"/>
          </a:xfrm>
          <a:custGeom>
            <a:avLst/>
            <a:gdLst/>
            <a:ahLst/>
            <a:cxnLst/>
            <a:rect l="l" t="t" r="r" b="b"/>
            <a:pathLst>
              <a:path w="6266307" h="7541507">
                <a:moveTo>
                  <a:pt x="0" y="0"/>
                </a:moveTo>
                <a:lnTo>
                  <a:pt x="6266307" y="0"/>
                </a:lnTo>
                <a:lnTo>
                  <a:pt x="6266307" y="7541507"/>
                </a:lnTo>
                <a:lnTo>
                  <a:pt x="0" y="7541507"/>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1909300" y="5084838"/>
            <a:ext cx="4159023" cy="951030"/>
          </a:xfrm>
          <a:prstGeom prst="rect">
            <a:avLst/>
          </a:prstGeom>
        </p:spPr>
        <p:txBody>
          <a:bodyPr lIns="0" tIns="0" rIns="0" bIns="0" rtlCol="0" anchor="t">
            <a:spAutoFit/>
          </a:bodyPr>
          <a:lstStyle/>
          <a:p>
            <a:pPr marL="0" lvl="0" indent="0" algn="l">
              <a:lnSpc>
                <a:spcPts val="7200"/>
              </a:lnSpc>
            </a:pPr>
            <a:r>
              <a:rPr lang="en-US" sz="7200" b="1" dirty="0" smtClean="0">
                <a:solidFill>
                  <a:srgbClr val="414964"/>
                </a:solidFill>
                <a:latin typeface="Poppins Bold"/>
                <a:ea typeface="Poppins Bold"/>
                <a:cs typeface="Poppins Bold"/>
                <a:sym typeface="Poppins Bold"/>
              </a:rPr>
              <a:t>Plan</a:t>
            </a:r>
            <a:endParaRPr lang="en-US" sz="7200" b="1" dirty="0">
              <a:solidFill>
                <a:srgbClr val="414964"/>
              </a:solidFill>
              <a:latin typeface="Poppins Bold"/>
              <a:ea typeface="Poppins Bold"/>
              <a:cs typeface="Poppins Bold"/>
              <a:sym typeface="Poppins Bold"/>
            </a:endParaRPr>
          </a:p>
        </p:txBody>
      </p:sp>
      <p:grpSp>
        <p:nvGrpSpPr>
          <p:cNvPr id="37" name="Group 10">
            <a:extLst>
              <a:ext uri="{FF2B5EF4-FFF2-40B4-BE49-F238E27FC236}">
                <a16:creationId xmlns="" xmlns:a16="http://schemas.microsoft.com/office/drawing/2014/main" id="{9057417B-0C81-4DED-A753-2A1EBD9EB5A6}"/>
              </a:ext>
            </a:extLst>
          </p:cNvPr>
          <p:cNvGrpSpPr/>
          <p:nvPr/>
        </p:nvGrpSpPr>
        <p:grpSpPr>
          <a:xfrm>
            <a:off x="6763376" y="-7124"/>
            <a:ext cx="10933628" cy="2045415"/>
            <a:chOff x="4780729" y="1350371"/>
            <a:chExt cx="6391247" cy="1286087"/>
          </a:xfrm>
          <a:solidFill>
            <a:schemeClr val="accent1">
              <a:lumMod val="50000"/>
            </a:schemeClr>
          </a:solidFill>
        </p:grpSpPr>
        <p:sp>
          <p:nvSpPr>
            <p:cNvPr id="38" name="Rectangle 8">
              <a:extLst>
                <a:ext uri="{FF2B5EF4-FFF2-40B4-BE49-F238E27FC236}">
                  <a16:creationId xmlns="" xmlns:a16="http://schemas.microsoft.com/office/drawing/2014/main" id="{E4AC6EFF-A9C3-4CD6-8DD9-E23DB4D3C0FA}"/>
                </a:ext>
              </a:extLst>
            </p:cNvPr>
            <p:cNvSpPr/>
            <p:nvPr/>
          </p:nvSpPr>
          <p:spPr>
            <a:xfrm>
              <a:off x="4780729" y="2051242"/>
              <a:ext cx="6391247" cy="585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39" name="Arrow: Pentagon 1">
              <a:extLst>
                <a:ext uri="{FF2B5EF4-FFF2-40B4-BE49-F238E27FC236}">
                  <a16:creationId xmlns="" xmlns:a16="http://schemas.microsoft.com/office/drawing/2014/main" id="{C887B8B6-9F10-4776-B189-047B2EB09574}"/>
                </a:ext>
              </a:extLst>
            </p:cNvPr>
            <p:cNvSpPr/>
            <p:nvPr/>
          </p:nvSpPr>
          <p:spPr>
            <a:xfrm>
              <a:off x="5504979" y="1350372"/>
              <a:ext cx="1104522" cy="555328"/>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0" name="TextBox 12">
              <a:extLst>
                <a:ext uri="{FF2B5EF4-FFF2-40B4-BE49-F238E27FC236}">
                  <a16:creationId xmlns="" xmlns:a16="http://schemas.microsoft.com/office/drawing/2014/main" id="{5442A3F7-8C72-41E7-9E8F-B1AE6C0324C4}"/>
                </a:ext>
              </a:extLst>
            </p:cNvPr>
            <p:cNvSpPr txBox="1"/>
            <p:nvPr/>
          </p:nvSpPr>
          <p:spPr>
            <a:xfrm>
              <a:off x="5733304" y="2097425"/>
              <a:ext cx="5230442" cy="393491"/>
            </a:xfrm>
            <a:prstGeom prst="rect">
              <a:avLst/>
            </a:prstGeom>
            <a:grpFill/>
          </p:spPr>
          <p:txBody>
            <a:bodyPr wrap="square" rtlCol="0">
              <a:spAutoFit/>
            </a:bodyPr>
            <a:lstStyle/>
            <a:p>
              <a:r>
                <a:rPr lang="en-US" altLang="ko-KR" sz="3600" b="1" dirty="0" smtClean="0">
                  <a:solidFill>
                    <a:schemeClr val="bg1"/>
                  </a:solidFill>
                </a:rPr>
                <a:t>PROBLEMATIQUE ET CONTEXTE</a:t>
              </a:r>
              <a:endParaRPr lang="ko-KR" altLang="en-US" sz="3600" b="1" dirty="0">
                <a:solidFill>
                  <a:schemeClr val="bg1"/>
                </a:solidFill>
              </a:endParaRPr>
            </a:p>
          </p:txBody>
        </p:sp>
        <p:sp>
          <p:nvSpPr>
            <p:cNvPr id="41" name="Parallelogram 7">
              <a:extLst>
                <a:ext uri="{FF2B5EF4-FFF2-40B4-BE49-F238E27FC236}">
                  <a16:creationId xmlns="" xmlns:a16="http://schemas.microsoft.com/office/drawing/2014/main" id="{379169B4-8442-4043-B209-E86947568FE7}"/>
                </a:ext>
              </a:extLst>
            </p:cNvPr>
            <p:cNvSpPr/>
            <p:nvPr/>
          </p:nvSpPr>
          <p:spPr>
            <a:xfrm rot="5400000" flipH="1">
              <a:off x="4504583" y="1626517"/>
              <a:ext cx="1276539" cy="724247"/>
            </a:xfrm>
            <a:prstGeom prst="parallelogram">
              <a:avLst>
                <a:gd name="adj" fmla="val 96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2" name="TextBox 10">
              <a:extLst>
                <a:ext uri="{FF2B5EF4-FFF2-40B4-BE49-F238E27FC236}">
                  <a16:creationId xmlns="" xmlns:a16="http://schemas.microsoft.com/office/drawing/2014/main" id="{B46152D7-152A-4953-A573-B6C808CCB40E}"/>
                </a:ext>
              </a:extLst>
            </p:cNvPr>
            <p:cNvSpPr txBox="1"/>
            <p:nvPr/>
          </p:nvSpPr>
          <p:spPr>
            <a:xfrm>
              <a:off x="5504976" y="1406201"/>
              <a:ext cx="779665" cy="367687"/>
            </a:xfrm>
            <a:prstGeom prst="rect">
              <a:avLst/>
            </a:prstGeom>
            <a:grpFill/>
          </p:spPr>
          <p:txBody>
            <a:bodyPr wrap="square" rtlCol="0">
              <a:spAutoFit/>
            </a:bodyPr>
            <a:lstStyle/>
            <a:p>
              <a:pPr algn="ctr" rtl="0"/>
              <a:r>
                <a:rPr lang="en-US" altLang="ko-KR" sz="3200" b="1" dirty="0">
                  <a:solidFill>
                    <a:srgbClr val="FFFF00"/>
                  </a:solidFill>
                  <a:cs typeface="Arial" pitchFamily="34" charset="0"/>
                </a:rPr>
                <a:t>01</a:t>
              </a:r>
              <a:endParaRPr lang="ko-KR" altLang="en-US" sz="3200" b="1" dirty="0">
                <a:solidFill>
                  <a:srgbClr val="FFFF00"/>
                </a:solidFill>
                <a:cs typeface="Arial" pitchFamily="34" charset="0"/>
              </a:endParaRPr>
            </a:p>
          </p:txBody>
        </p:sp>
      </p:grpSp>
      <p:grpSp>
        <p:nvGrpSpPr>
          <p:cNvPr id="43" name="Group 11">
            <a:extLst>
              <a:ext uri="{FF2B5EF4-FFF2-40B4-BE49-F238E27FC236}">
                <a16:creationId xmlns="" xmlns:a16="http://schemas.microsoft.com/office/drawing/2014/main" id="{90B70BE9-3BBE-4167-A154-D0F4084D2206}"/>
              </a:ext>
            </a:extLst>
          </p:cNvPr>
          <p:cNvGrpSpPr/>
          <p:nvPr/>
        </p:nvGrpSpPr>
        <p:grpSpPr>
          <a:xfrm>
            <a:off x="6760720" y="2085955"/>
            <a:ext cx="10933628" cy="1907162"/>
            <a:chOff x="4780729" y="1350371"/>
            <a:chExt cx="6391247" cy="1286087"/>
          </a:xfrm>
          <a:solidFill>
            <a:schemeClr val="accent4">
              <a:lumMod val="75000"/>
            </a:schemeClr>
          </a:solidFill>
        </p:grpSpPr>
        <p:sp>
          <p:nvSpPr>
            <p:cNvPr id="44" name="Rectangle 12">
              <a:extLst>
                <a:ext uri="{FF2B5EF4-FFF2-40B4-BE49-F238E27FC236}">
                  <a16:creationId xmlns="" xmlns:a16="http://schemas.microsoft.com/office/drawing/2014/main" id="{2C6160B7-DE89-4075-A5FB-41CFEBD42E0E}"/>
                </a:ext>
              </a:extLst>
            </p:cNvPr>
            <p:cNvSpPr/>
            <p:nvPr/>
          </p:nvSpPr>
          <p:spPr>
            <a:xfrm>
              <a:off x="4780729" y="2051242"/>
              <a:ext cx="6391247" cy="585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5" name="Arrow: Pentagon 13">
              <a:extLst>
                <a:ext uri="{FF2B5EF4-FFF2-40B4-BE49-F238E27FC236}">
                  <a16:creationId xmlns="" xmlns:a16="http://schemas.microsoft.com/office/drawing/2014/main" id="{D81BB7E6-4690-4CEF-843E-B170D9504343}"/>
                </a:ext>
              </a:extLst>
            </p:cNvPr>
            <p:cNvSpPr/>
            <p:nvPr/>
          </p:nvSpPr>
          <p:spPr>
            <a:xfrm>
              <a:off x="5504979" y="1350372"/>
              <a:ext cx="1104522" cy="529315"/>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6" name="TextBox 20">
              <a:extLst>
                <a:ext uri="{FF2B5EF4-FFF2-40B4-BE49-F238E27FC236}">
                  <a16:creationId xmlns="" xmlns:a16="http://schemas.microsoft.com/office/drawing/2014/main" id="{E6F6D8A8-6A0B-464D-89C5-7DE94F240D84}"/>
                </a:ext>
              </a:extLst>
            </p:cNvPr>
            <p:cNvSpPr txBox="1"/>
            <p:nvPr/>
          </p:nvSpPr>
          <p:spPr>
            <a:xfrm>
              <a:off x="5733304" y="2097425"/>
              <a:ext cx="5230442" cy="386702"/>
            </a:xfrm>
            <a:prstGeom prst="rect">
              <a:avLst/>
            </a:prstGeom>
            <a:grpFill/>
          </p:spPr>
          <p:txBody>
            <a:bodyPr wrap="square" rtlCol="0">
              <a:spAutoFit/>
            </a:bodyPr>
            <a:lstStyle/>
            <a:p>
              <a:r>
                <a:rPr lang="en-US" altLang="ko-KR" sz="3600" b="1" dirty="0" smtClean="0">
                  <a:solidFill>
                    <a:schemeClr val="bg1"/>
                  </a:solidFill>
                </a:rPr>
                <a:t>PRESENTATION DES DONNES</a:t>
              </a:r>
              <a:endParaRPr lang="ko-KR" altLang="en-US" sz="3600" b="1" dirty="0">
                <a:solidFill>
                  <a:schemeClr val="bg1"/>
                </a:solidFill>
              </a:endParaRPr>
            </a:p>
          </p:txBody>
        </p:sp>
        <p:sp>
          <p:nvSpPr>
            <p:cNvPr id="47" name="Parallelogram 15">
              <a:extLst>
                <a:ext uri="{FF2B5EF4-FFF2-40B4-BE49-F238E27FC236}">
                  <a16:creationId xmlns="" xmlns:a16="http://schemas.microsoft.com/office/drawing/2014/main" id="{5BB17CB3-3D64-4B1A-B71C-75DC2E120B37}"/>
                </a:ext>
              </a:extLst>
            </p:cNvPr>
            <p:cNvSpPr/>
            <p:nvPr/>
          </p:nvSpPr>
          <p:spPr>
            <a:xfrm rot="5400000" flipH="1">
              <a:off x="4504583" y="1626517"/>
              <a:ext cx="1276539" cy="724247"/>
            </a:xfrm>
            <a:prstGeom prst="parallelogram">
              <a:avLst>
                <a:gd name="adj" fmla="val 96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8" name="TextBox 18">
              <a:extLst>
                <a:ext uri="{FF2B5EF4-FFF2-40B4-BE49-F238E27FC236}">
                  <a16:creationId xmlns="" xmlns:a16="http://schemas.microsoft.com/office/drawing/2014/main" id="{F9201999-8A2B-42DA-B749-E60060F91556}"/>
                </a:ext>
              </a:extLst>
            </p:cNvPr>
            <p:cNvSpPr txBox="1"/>
            <p:nvPr/>
          </p:nvSpPr>
          <p:spPr>
            <a:xfrm>
              <a:off x="5504976" y="1406201"/>
              <a:ext cx="779665" cy="394341"/>
            </a:xfrm>
            <a:prstGeom prst="rect">
              <a:avLst/>
            </a:prstGeom>
            <a:grpFill/>
          </p:spPr>
          <p:txBody>
            <a:bodyPr wrap="square" rtlCol="0">
              <a:spAutoFit/>
            </a:bodyPr>
            <a:lstStyle/>
            <a:p>
              <a:pPr algn="ctr" rtl="0"/>
              <a:r>
                <a:rPr lang="en-US" altLang="ko-KR" sz="3200" b="1" dirty="0">
                  <a:solidFill>
                    <a:srgbClr val="FFFF00"/>
                  </a:solidFill>
                  <a:cs typeface="Arial" pitchFamily="34" charset="0"/>
                </a:rPr>
                <a:t>02</a:t>
              </a:r>
              <a:endParaRPr lang="ko-KR" altLang="en-US" sz="3200" b="1" dirty="0">
                <a:solidFill>
                  <a:srgbClr val="FFFF00"/>
                </a:solidFill>
                <a:cs typeface="Arial" pitchFamily="34" charset="0"/>
              </a:endParaRPr>
            </a:p>
          </p:txBody>
        </p:sp>
      </p:grpSp>
      <p:grpSp>
        <p:nvGrpSpPr>
          <p:cNvPr id="49" name="Group 19">
            <a:extLst>
              <a:ext uri="{FF2B5EF4-FFF2-40B4-BE49-F238E27FC236}">
                <a16:creationId xmlns="" xmlns:a16="http://schemas.microsoft.com/office/drawing/2014/main" id="{BB9902E9-E6FF-4168-BF6A-0C686917E1D2}"/>
              </a:ext>
            </a:extLst>
          </p:cNvPr>
          <p:cNvGrpSpPr/>
          <p:nvPr/>
        </p:nvGrpSpPr>
        <p:grpSpPr>
          <a:xfrm>
            <a:off x="6730740" y="4055143"/>
            <a:ext cx="10933630" cy="1903521"/>
            <a:chOff x="4780728" y="1350372"/>
            <a:chExt cx="6391248" cy="1286086"/>
          </a:xfrm>
          <a:solidFill>
            <a:schemeClr val="accent2">
              <a:lumMod val="75000"/>
            </a:schemeClr>
          </a:solidFill>
        </p:grpSpPr>
        <p:sp>
          <p:nvSpPr>
            <p:cNvPr id="50" name="Rectangle 20">
              <a:extLst>
                <a:ext uri="{FF2B5EF4-FFF2-40B4-BE49-F238E27FC236}">
                  <a16:creationId xmlns="" xmlns:a16="http://schemas.microsoft.com/office/drawing/2014/main" id="{3873F8FD-A95C-4566-9DEF-E80E3C733873}"/>
                </a:ext>
              </a:extLst>
            </p:cNvPr>
            <p:cNvSpPr/>
            <p:nvPr/>
          </p:nvSpPr>
          <p:spPr>
            <a:xfrm>
              <a:off x="4780729" y="2051242"/>
              <a:ext cx="6391247" cy="585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1" name="Arrow: Pentagon 21">
              <a:extLst>
                <a:ext uri="{FF2B5EF4-FFF2-40B4-BE49-F238E27FC236}">
                  <a16:creationId xmlns="" xmlns:a16="http://schemas.microsoft.com/office/drawing/2014/main" id="{DDC4D8B4-5666-4FEB-86D0-D8401AB3D665}"/>
                </a:ext>
              </a:extLst>
            </p:cNvPr>
            <p:cNvSpPr/>
            <p:nvPr/>
          </p:nvSpPr>
          <p:spPr>
            <a:xfrm>
              <a:off x="5504979" y="1350372"/>
              <a:ext cx="1104522" cy="572791"/>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2" name="TextBox 28">
              <a:extLst>
                <a:ext uri="{FF2B5EF4-FFF2-40B4-BE49-F238E27FC236}">
                  <a16:creationId xmlns="" xmlns:a16="http://schemas.microsoft.com/office/drawing/2014/main" id="{0FFD9E3E-20C7-406A-84CE-0B6B0BEA4BA9}"/>
                </a:ext>
              </a:extLst>
            </p:cNvPr>
            <p:cNvSpPr txBox="1"/>
            <p:nvPr/>
          </p:nvSpPr>
          <p:spPr>
            <a:xfrm>
              <a:off x="5733304" y="2097425"/>
              <a:ext cx="5230442" cy="386581"/>
            </a:xfrm>
            <a:prstGeom prst="rect">
              <a:avLst/>
            </a:prstGeom>
            <a:grpFill/>
          </p:spPr>
          <p:txBody>
            <a:bodyPr wrap="square" rtlCol="0">
              <a:spAutoFit/>
            </a:bodyPr>
            <a:lstStyle/>
            <a:p>
              <a:r>
                <a:rPr lang="en-US" altLang="ko-KR" sz="3600" b="1" dirty="0">
                  <a:solidFill>
                    <a:schemeClr val="bg1"/>
                  </a:solidFill>
                </a:rPr>
                <a:t>ANALYSE EXPLORATOIRE</a:t>
              </a:r>
              <a:endParaRPr lang="ko-KR" altLang="en-US" sz="3600" b="1" dirty="0">
                <a:solidFill>
                  <a:schemeClr val="bg1"/>
                </a:solidFill>
              </a:endParaRPr>
            </a:p>
          </p:txBody>
        </p:sp>
        <p:sp>
          <p:nvSpPr>
            <p:cNvPr id="53" name="Parallelogram 23">
              <a:extLst>
                <a:ext uri="{FF2B5EF4-FFF2-40B4-BE49-F238E27FC236}">
                  <a16:creationId xmlns="" xmlns:a16="http://schemas.microsoft.com/office/drawing/2014/main" id="{BB492DB5-1FAD-4920-857C-847FB1FE9B14}"/>
                </a:ext>
              </a:extLst>
            </p:cNvPr>
            <p:cNvSpPr/>
            <p:nvPr/>
          </p:nvSpPr>
          <p:spPr>
            <a:xfrm rot="5400000" flipH="1">
              <a:off x="4504582" y="1626518"/>
              <a:ext cx="1276539" cy="724247"/>
            </a:xfrm>
            <a:prstGeom prst="parallelogram">
              <a:avLst>
                <a:gd name="adj" fmla="val 96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4" name="TextBox 26">
              <a:extLst>
                <a:ext uri="{FF2B5EF4-FFF2-40B4-BE49-F238E27FC236}">
                  <a16:creationId xmlns="" xmlns:a16="http://schemas.microsoft.com/office/drawing/2014/main" id="{213185C5-8671-404A-AE45-FA643291B9C3}"/>
                </a:ext>
              </a:extLst>
            </p:cNvPr>
            <p:cNvSpPr txBox="1"/>
            <p:nvPr/>
          </p:nvSpPr>
          <p:spPr>
            <a:xfrm>
              <a:off x="5504976" y="1406201"/>
              <a:ext cx="779665" cy="395095"/>
            </a:xfrm>
            <a:prstGeom prst="rect">
              <a:avLst/>
            </a:prstGeom>
            <a:grpFill/>
          </p:spPr>
          <p:txBody>
            <a:bodyPr wrap="square" rtlCol="0">
              <a:spAutoFit/>
            </a:bodyPr>
            <a:lstStyle/>
            <a:p>
              <a:pPr algn="ctr" rtl="0"/>
              <a:r>
                <a:rPr lang="en-US" altLang="ko-KR" sz="3200" b="1" dirty="0">
                  <a:solidFill>
                    <a:srgbClr val="FFFF00"/>
                  </a:solidFill>
                  <a:cs typeface="Arial" pitchFamily="34" charset="0"/>
                </a:rPr>
                <a:t>03</a:t>
              </a:r>
              <a:endParaRPr lang="ko-KR" altLang="en-US" sz="3200" b="1" dirty="0">
                <a:solidFill>
                  <a:srgbClr val="FFFF00"/>
                </a:solidFill>
                <a:cs typeface="Arial" pitchFamily="34" charset="0"/>
              </a:endParaRPr>
            </a:p>
          </p:txBody>
        </p:sp>
      </p:grpSp>
      <p:grpSp>
        <p:nvGrpSpPr>
          <p:cNvPr id="55" name="Group 27">
            <a:extLst>
              <a:ext uri="{FF2B5EF4-FFF2-40B4-BE49-F238E27FC236}">
                <a16:creationId xmlns="" xmlns:a16="http://schemas.microsoft.com/office/drawing/2014/main" id="{81D92956-D402-42BF-8AB4-E9B9A3FCFCD5}"/>
              </a:ext>
            </a:extLst>
          </p:cNvPr>
          <p:cNvGrpSpPr/>
          <p:nvPr/>
        </p:nvGrpSpPr>
        <p:grpSpPr>
          <a:xfrm>
            <a:off x="6760720" y="8032337"/>
            <a:ext cx="10933628" cy="1924013"/>
            <a:chOff x="4780729" y="1350371"/>
            <a:chExt cx="6391247" cy="1286087"/>
          </a:xfrm>
          <a:solidFill>
            <a:schemeClr val="accent6">
              <a:lumMod val="75000"/>
            </a:schemeClr>
          </a:solidFill>
        </p:grpSpPr>
        <p:sp>
          <p:nvSpPr>
            <p:cNvPr id="56" name="Rectangle 28">
              <a:extLst>
                <a:ext uri="{FF2B5EF4-FFF2-40B4-BE49-F238E27FC236}">
                  <a16:creationId xmlns="" xmlns:a16="http://schemas.microsoft.com/office/drawing/2014/main" id="{1CFF0094-C299-4EB1-9BE3-FF6518CA2A52}"/>
                </a:ext>
              </a:extLst>
            </p:cNvPr>
            <p:cNvSpPr/>
            <p:nvPr/>
          </p:nvSpPr>
          <p:spPr>
            <a:xfrm>
              <a:off x="4780729" y="2051242"/>
              <a:ext cx="6391247" cy="585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7" name="Arrow: Pentagon 29">
              <a:extLst>
                <a:ext uri="{FF2B5EF4-FFF2-40B4-BE49-F238E27FC236}">
                  <a16:creationId xmlns="" xmlns:a16="http://schemas.microsoft.com/office/drawing/2014/main" id="{930AA34B-72D5-4833-8797-ED65CD7591EE}"/>
                </a:ext>
              </a:extLst>
            </p:cNvPr>
            <p:cNvSpPr/>
            <p:nvPr/>
          </p:nvSpPr>
          <p:spPr>
            <a:xfrm>
              <a:off x="5504979" y="1350372"/>
              <a:ext cx="1104522" cy="52958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8" name="TextBox 36">
              <a:extLst>
                <a:ext uri="{FF2B5EF4-FFF2-40B4-BE49-F238E27FC236}">
                  <a16:creationId xmlns="" xmlns:a16="http://schemas.microsoft.com/office/drawing/2014/main" id="{655B0296-DA86-4EB0-B8FD-5977A16F94C1}"/>
                </a:ext>
              </a:extLst>
            </p:cNvPr>
            <p:cNvSpPr txBox="1"/>
            <p:nvPr/>
          </p:nvSpPr>
          <p:spPr>
            <a:xfrm>
              <a:off x="5748638" y="2095576"/>
              <a:ext cx="5230442" cy="397514"/>
            </a:xfrm>
            <a:prstGeom prst="rect">
              <a:avLst/>
            </a:prstGeom>
            <a:grpFill/>
          </p:spPr>
          <p:txBody>
            <a:bodyPr wrap="square" rtlCol="0">
              <a:spAutoFit/>
            </a:bodyPr>
            <a:lstStyle/>
            <a:p>
              <a:r>
                <a:rPr lang="en-US" altLang="ko-KR" sz="3600" b="1" dirty="0" smtClean="0">
                  <a:solidFill>
                    <a:schemeClr val="bg1"/>
                  </a:solidFill>
                </a:rPr>
                <a:t>DEPLOIEMENT </a:t>
              </a:r>
              <a:r>
                <a:rPr lang="en-US" altLang="ko-KR" sz="3600" b="1" dirty="0">
                  <a:solidFill>
                    <a:schemeClr val="bg1"/>
                  </a:solidFill>
                </a:rPr>
                <a:t>/ </a:t>
              </a:r>
              <a:r>
                <a:rPr lang="en-US" altLang="ko-KR" sz="3600" b="1" dirty="0" smtClean="0">
                  <a:solidFill>
                    <a:schemeClr val="bg1"/>
                  </a:solidFill>
                </a:rPr>
                <a:t>DASHBOARD</a:t>
              </a:r>
              <a:endParaRPr lang="en-US" altLang="ko-KR" sz="3600" b="1" dirty="0">
                <a:solidFill>
                  <a:schemeClr val="bg1"/>
                </a:solidFill>
              </a:endParaRPr>
            </a:p>
          </p:txBody>
        </p:sp>
        <p:sp>
          <p:nvSpPr>
            <p:cNvPr id="59" name="Parallelogram 31">
              <a:extLst>
                <a:ext uri="{FF2B5EF4-FFF2-40B4-BE49-F238E27FC236}">
                  <a16:creationId xmlns="" xmlns:a16="http://schemas.microsoft.com/office/drawing/2014/main" id="{FBE4CEC0-DC67-46F2-8E02-95FD0B74BC26}"/>
                </a:ext>
              </a:extLst>
            </p:cNvPr>
            <p:cNvSpPr/>
            <p:nvPr/>
          </p:nvSpPr>
          <p:spPr>
            <a:xfrm rot="5400000" flipH="1">
              <a:off x="4504583" y="1626517"/>
              <a:ext cx="1276539" cy="724247"/>
            </a:xfrm>
            <a:prstGeom prst="parallelogram">
              <a:avLst>
                <a:gd name="adj" fmla="val 96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0" name="TextBox 34">
              <a:extLst>
                <a:ext uri="{FF2B5EF4-FFF2-40B4-BE49-F238E27FC236}">
                  <a16:creationId xmlns="" xmlns:a16="http://schemas.microsoft.com/office/drawing/2014/main" id="{1905EADE-A5C0-4F73-90ED-C074B3CB964F}"/>
                </a:ext>
              </a:extLst>
            </p:cNvPr>
            <p:cNvSpPr txBox="1"/>
            <p:nvPr/>
          </p:nvSpPr>
          <p:spPr>
            <a:xfrm>
              <a:off x="5504976" y="1406201"/>
              <a:ext cx="779665" cy="390887"/>
            </a:xfrm>
            <a:prstGeom prst="rect">
              <a:avLst/>
            </a:prstGeom>
            <a:grpFill/>
          </p:spPr>
          <p:txBody>
            <a:bodyPr wrap="square" rtlCol="0">
              <a:spAutoFit/>
            </a:bodyPr>
            <a:lstStyle/>
            <a:p>
              <a:pPr algn="ctr" rtl="0"/>
              <a:r>
                <a:rPr lang="en-US" altLang="ko-KR" sz="3200" b="1" dirty="0" smtClean="0">
                  <a:solidFill>
                    <a:srgbClr val="FFFF00"/>
                  </a:solidFill>
                  <a:cs typeface="Arial" pitchFamily="34" charset="0"/>
                </a:rPr>
                <a:t>05</a:t>
              </a:r>
              <a:endParaRPr lang="ko-KR" altLang="en-US" sz="3200" b="1" dirty="0">
                <a:solidFill>
                  <a:srgbClr val="FFFF00"/>
                </a:solidFill>
                <a:cs typeface="Arial" pitchFamily="34" charset="0"/>
              </a:endParaRPr>
            </a:p>
          </p:txBody>
        </p:sp>
      </p:grpSp>
      <p:grpSp>
        <p:nvGrpSpPr>
          <p:cNvPr id="61" name="Group 27">
            <a:extLst>
              <a:ext uri="{FF2B5EF4-FFF2-40B4-BE49-F238E27FC236}">
                <a16:creationId xmlns="" xmlns:a16="http://schemas.microsoft.com/office/drawing/2014/main" id="{81D92956-D402-42BF-8AB4-E9B9A3FCFCD5}"/>
              </a:ext>
            </a:extLst>
          </p:cNvPr>
          <p:cNvGrpSpPr/>
          <p:nvPr/>
        </p:nvGrpSpPr>
        <p:grpSpPr>
          <a:xfrm>
            <a:off x="6730740" y="5975240"/>
            <a:ext cx="10933628" cy="2041547"/>
            <a:chOff x="4780729" y="1350371"/>
            <a:chExt cx="6391247" cy="1286087"/>
          </a:xfrm>
          <a:solidFill>
            <a:schemeClr val="accent5">
              <a:lumMod val="75000"/>
            </a:schemeClr>
          </a:solidFill>
        </p:grpSpPr>
        <p:sp>
          <p:nvSpPr>
            <p:cNvPr id="62" name="Rectangle 28">
              <a:extLst>
                <a:ext uri="{FF2B5EF4-FFF2-40B4-BE49-F238E27FC236}">
                  <a16:creationId xmlns="" xmlns:a16="http://schemas.microsoft.com/office/drawing/2014/main" id="{1CFF0094-C299-4EB1-9BE3-FF6518CA2A52}"/>
                </a:ext>
              </a:extLst>
            </p:cNvPr>
            <p:cNvSpPr/>
            <p:nvPr/>
          </p:nvSpPr>
          <p:spPr>
            <a:xfrm>
              <a:off x="4780729" y="2051242"/>
              <a:ext cx="6391247" cy="5852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3" name="Arrow: Pentagon 29">
              <a:extLst>
                <a:ext uri="{FF2B5EF4-FFF2-40B4-BE49-F238E27FC236}">
                  <a16:creationId xmlns="" xmlns:a16="http://schemas.microsoft.com/office/drawing/2014/main" id="{930AA34B-72D5-4833-8797-ED65CD7591EE}"/>
                </a:ext>
              </a:extLst>
            </p:cNvPr>
            <p:cNvSpPr/>
            <p:nvPr/>
          </p:nvSpPr>
          <p:spPr>
            <a:xfrm>
              <a:off x="5504979" y="1350373"/>
              <a:ext cx="1104522" cy="55872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4" name="TextBox 36">
              <a:extLst>
                <a:ext uri="{FF2B5EF4-FFF2-40B4-BE49-F238E27FC236}">
                  <a16:creationId xmlns="" xmlns:a16="http://schemas.microsoft.com/office/drawing/2014/main" id="{655B0296-DA86-4EB0-B8FD-5977A16F94C1}"/>
                </a:ext>
              </a:extLst>
            </p:cNvPr>
            <p:cNvSpPr txBox="1"/>
            <p:nvPr/>
          </p:nvSpPr>
          <p:spPr>
            <a:xfrm>
              <a:off x="5733304" y="2097425"/>
              <a:ext cx="5230442" cy="397514"/>
            </a:xfrm>
            <a:prstGeom prst="rect">
              <a:avLst/>
            </a:prstGeom>
            <a:grpFill/>
          </p:spPr>
          <p:txBody>
            <a:bodyPr wrap="square" rtlCol="0">
              <a:spAutoFit/>
            </a:bodyPr>
            <a:lstStyle/>
            <a:p>
              <a:pPr algn="l" rtl="0"/>
              <a:r>
                <a:rPr lang="en-US" altLang="ko-KR" sz="3600" b="1" dirty="0" smtClean="0">
                  <a:solidFill>
                    <a:schemeClr val="bg1"/>
                  </a:solidFill>
                </a:rPr>
                <a:t>MODELISATION </a:t>
              </a:r>
              <a:endParaRPr lang="ko-KR" altLang="en-US" sz="3600" b="1" dirty="0">
                <a:solidFill>
                  <a:schemeClr val="bg1"/>
                </a:solidFill>
              </a:endParaRPr>
            </a:p>
          </p:txBody>
        </p:sp>
        <p:sp>
          <p:nvSpPr>
            <p:cNvPr id="65" name="Parallelogram 31">
              <a:extLst>
                <a:ext uri="{FF2B5EF4-FFF2-40B4-BE49-F238E27FC236}">
                  <a16:creationId xmlns="" xmlns:a16="http://schemas.microsoft.com/office/drawing/2014/main" id="{FBE4CEC0-DC67-46F2-8E02-95FD0B74BC26}"/>
                </a:ext>
              </a:extLst>
            </p:cNvPr>
            <p:cNvSpPr/>
            <p:nvPr/>
          </p:nvSpPr>
          <p:spPr>
            <a:xfrm rot="5400000" flipH="1">
              <a:off x="4504583" y="1626517"/>
              <a:ext cx="1276539" cy="724247"/>
            </a:xfrm>
            <a:prstGeom prst="parallelogram">
              <a:avLst>
                <a:gd name="adj" fmla="val 96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66" name="TextBox 34">
              <a:extLst>
                <a:ext uri="{FF2B5EF4-FFF2-40B4-BE49-F238E27FC236}">
                  <a16:creationId xmlns="" xmlns:a16="http://schemas.microsoft.com/office/drawing/2014/main" id="{1905EADE-A5C0-4F73-90ED-C074B3CB964F}"/>
                </a:ext>
              </a:extLst>
            </p:cNvPr>
            <p:cNvSpPr txBox="1"/>
            <p:nvPr/>
          </p:nvSpPr>
          <p:spPr>
            <a:xfrm>
              <a:off x="5504976" y="1406201"/>
              <a:ext cx="779665" cy="368383"/>
            </a:xfrm>
            <a:prstGeom prst="rect">
              <a:avLst/>
            </a:prstGeom>
            <a:grpFill/>
          </p:spPr>
          <p:txBody>
            <a:bodyPr wrap="square" rtlCol="0">
              <a:spAutoFit/>
            </a:bodyPr>
            <a:lstStyle/>
            <a:p>
              <a:pPr algn="ctr" rtl="0"/>
              <a:r>
                <a:rPr lang="en-US" altLang="ko-KR" sz="3200" b="1" dirty="0">
                  <a:solidFill>
                    <a:srgbClr val="FFFF00"/>
                  </a:solidFill>
                  <a:cs typeface="Arial" pitchFamily="34" charset="0"/>
                </a:rPr>
                <a:t>04</a:t>
              </a:r>
              <a:endParaRPr lang="ko-KR" altLang="en-US" sz="3200" b="1" dirty="0">
                <a:solidFill>
                  <a:srgbClr val="FFFF00"/>
                </a:solidFill>
                <a:cs typeface="Arial" pitchFamily="34" charset="0"/>
              </a:endParaRPr>
            </a:p>
          </p:txBody>
        </p:sp>
      </p:grpSp>
      <p:sp>
        <p:nvSpPr>
          <p:cNvPr id="67" name="Freeform 4"/>
          <p:cNvSpPr/>
          <p:nvPr/>
        </p:nvSpPr>
        <p:spPr>
          <a:xfrm>
            <a:off x="515942" y="954170"/>
            <a:ext cx="1447800" cy="123750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marL="0" lvl="0" indent="0" algn="ctr">
              <a:lnSpc>
                <a:spcPts val="7200"/>
              </a:lnSpc>
            </a:pPr>
            <a:r>
              <a:rPr lang="en-US" sz="7200" b="1" dirty="0" smtClean="0">
                <a:solidFill>
                  <a:srgbClr val="414964"/>
                </a:solidFill>
                <a:latin typeface="Poppins Bold"/>
                <a:ea typeface="Poppins Bold"/>
                <a:cs typeface="Poppins Bold"/>
                <a:sym typeface="Poppins Bold"/>
              </a:rPr>
              <a:t>PROBLEMATIQUE ET CONTEXTE</a:t>
            </a:r>
            <a:endParaRPr lang="en-US" sz="7200" b="1" dirty="0">
              <a:solidFill>
                <a:srgbClr val="414964"/>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49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1" y="0"/>
            <a:ext cx="5105399" cy="10287000"/>
            <a:chOff x="0" y="0"/>
            <a:chExt cx="2076646" cy="2709333"/>
          </a:xfrm>
        </p:grpSpPr>
        <p:sp>
          <p:nvSpPr>
            <p:cNvPr id="4" name="Freeform 4"/>
            <p:cNvSpPr/>
            <p:nvPr/>
          </p:nvSpPr>
          <p:spPr>
            <a:xfrm>
              <a:off x="0" y="0"/>
              <a:ext cx="2076646" cy="2709333"/>
            </a:xfrm>
            <a:custGeom>
              <a:avLst/>
              <a:gdLst/>
              <a:ahLst/>
              <a:cxnLst/>
              <a:rect l="l" t="t" r="r" b="b"/>
              <a:pathLst>
                <a:path w="2076646" h="2709333">
                  <a:moveTo>
                    <a:pt x="0" y="0"/>
                  </a:moveTo>
                  <a:lnTo>
                    <a:pt x="2076646" y="0"/>
                  </a:lnTo>
                  <a:lnTo>
                    <a:pt x="2076646" y="2709333"/>
                  </a:lnTo>
                  <a:lnTo>
                    <a:pt x="0" y="2709333"/>
                  </a:lnTo>
                  <a:close/>
                </a:path>
              </a:pathLst>
            </a:custGeom>
            <a:solidFill>
              <a:srgbClr val="635589">
                <a:alpha val="5882"/>
              </a:srgbClr>
            </a:solidFill>
            <a:ln cap="sq">
              <a:noFill/>
              <a:prstDash val="solid"/>
              <a:miter/>
            </a:ln>
          </p:spPr>
        </p:sp>
        <p:sp>
          <p:nvSpPr>
            <p:cNvPr id="5" name="TextBox 5"/>
            <p:cNvSpPr txBox="1"/>
            <p:nvPr/>
          </p:nvSpPr>
          <p:spPr>
            <a:xfrm>
              <a:off x="0" y="-47625"/>
              <a:ext cx="2076646" cy="2756958"/>
            </a:xfrm>
            <a:prstGeom prst="rect">
              <a:avLst/>
            </a:prstGeom>
          </p:spPr>
          <p:txBody>
            <a:bodyPr lIns="50800" tIns="50800" rIns="50800" bIns="50800" rtlCol="0" anchor="ctr"/>
            <a:lstStyle/>
            <a:p>
              <a:pPr marL="0" lvl="0" indent="0" algn="ctr">
                <a:lnSpc>
                  <a:spcPts val="1960"/>
                </a:lnSpc>
                <a:spcBef>
                  <a:spcPct val="0"/>
                </a:spcBef>
              </a:pPr>
              <a:endParaRPr/>
            </a:p>
          </p:txBody>
        </p:sp>
      </p:grpSp>
      <p:sp>
        <p:nvSpPr>
          <p:cNvPr id="6" name="Freeform 6"/>
          <p:cNvSpPr/>
          <p:nvPr/>
        </p:nvSpPr>
        <p:spPr>
          <a:xfrm>
            <a:off x="1404220" y="1028700"/>
            <a:ext cx="177203" cy="213264"/>
          </a:xfrm>
          <a:custGeom>
            <a:avLst/>
            <a:gdLst/>
            <a:ahLst/>
            <a:cxnLst/>
            <a:rect l="l" t="t" r="r" b="b"/>
            <a:pathLst>
              <a:path w="177203" h="213264">
                <a:moveTo>
                  <a:pt x="0" y="0"/>
                </a:moveTo>
                <a:lnTo>
                  <a:pt x="177203" y="0"/>
                </a:lnTo>
                <a:lnTo>
                  <a:pt x="177203" y="213264"/>
                </a:lnTo>
                <a:lnTo>
                  <a:pt x="0" y="2132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5893860" y="589708"/>
            <a:ext cx="1947056" cy="2099766"/>
          </a:xfrm>
          <a:custGeom>
            <a:avLst/>
            <a:gdLst/>
            <a:ahLst/>
            <a:cxnLst/>
            <a:rect l="l" t="t" r="r" b="b"/>
            <a:pathLst>
              <a:path w="1947056" h="2099766">
                <a:moveTo>
                  <a:pt x="0" y="0"/>
                </a:moveTo>
                <a:lnTo>
                  <a:pt x="1947056" y="0"/>
                </a:lnTo>
                <a:lnTo>
                  <a:pt x="1947056" y="2099766"/>
                </a:lnTo>
                <a:lnTo>
                  <a:pt x="0" y="20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5893860" y="7158534"/>
            <a:ext cx="2099766" cy="2099766"/>
          </a:xfrm>
          <a:custGeom>
            <a:avLst/>
            <a:gdLst/>
            <a:ahLst/>
            <a:cxnLst/>
            <a:rect l="l" t="t" r="r" b="b"/>
            <a:pathLst>
              <a:path w="2099766" h="2099766">
                <a:moveTo>
                  <a:pt x="0" y="0"/>
                </a:moveTo>
                <a:lnTo>
                  <a:pt x="2099766" y="0"/>
                </a:lnTo>
                <a:lnTo>
                  <a:pt x="2099766" y="2099766"/>
                </a:lnTo>
                <a:lnTo>
                  <a:pt x="0" y="20997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9" name="Freeform 9"/>
          <p:cNvSpPr/>
          <p:nvPr/>
        </p:nvSpPr>
        <p:spPr>
          <a:xfrm>
            <a:off x="5810151" y="4367642"/>
            <a:ext cx="2015775" cy="2099766"/>
          </a:xfrm>
          <a:custGeom>
            <a:avLst/>
            <a:gdLst/>
            <a:ahLst/>
            <a:cxnLst/>
            <a:rect l="l" t="t" r="r" b="b"/>
            <a:pathLst>
              <a:path w="2015775" h="2099766">
                <a:moveTo>
                  <a:pt x="0" y="0"/>
                </a:moveTo>
                <a:lnTo>
                  <a:pt x="2015775" y="0"/>
                </a:lnTo>
                <a:lnTo>
                  <a:pt x="2015775" y="2099766"/>
                </a:lnTo>
                <a:lnTo>
                  <a:pt x="0" y="20997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10" name="TextBox 10"/>
          <p:cNvSpPr txBox="1"/>
          <p:nvPr/>
        </p:nvSpPr>
        <p:spPr>
          <a:xfrm>
            <a:off x="7867149" y="4448029"/>
            <a:ext cx="9563100" cy="1938992"/>
          </a:xfrm>
          <a:prstGeom prst="rect">
            <a:avLst/>
          </a:prstGeom>
        </p:spPr>
        <p:txBody>
          <a:bodyPr wrap="square" lIns="0" tIns="0" rIns="0" bIns="0" rtlCol="0" anchor="t">
            <a:spAutoFit/>
          </a:bodyPr>
          <a:lstStyle/>
          <a:p>
            <a:pPr marL="151131" lvl="1" algn="just">
              <a:lnSpc>
                <a:spcPct val="150000"/>
              </a:lnSpc>
            </a:pPr>
            <a:r>
              <a:rPr lang="fr-FR" sz="2800" dirty="0" smtClean="0">
                <a:solidFill>
                  <a:srgbClr val="414964"/>
                </a:solidFill>
                <a:latin typeface="Poppins"/>
                <a:ea typeface="Poppins"/>
                <a:cs typeface="Poppins"/>
                <a:sym typeface="Poppins"/>
              </a:rPr>
              <a:t>Le machine Learning offre de nombreux outils et techniques pour gérer ce type de problème notamment le </a:t>
            </a:r>
            <a:r>
              <a:rPr lang="en-US" sz="2800" dirty="0" smtClean="0">
                <a:solidFill>
                  <a:srgbClr val="414964"/>
                </a:solidFill>
                <a:latin typeface="Poppins"/>
                <a:ea typeface="Poppins"/>
                <a:cs typeface="Poppins"/>
                <a:sym typeface="Poppins"/>
              </a:rPr>
              <a:t>Clustering avec </a:t>
            </a:r>
            <a:r>
              <a:rPr lang="fr-FR" sz="2800" dirty="0" smtClean="0">
                <a:solidFill>
                  <a:srgbClr val="414964"/>
                </a:solidFill>
                <a:latin typeface="Poppins"/>
                <a:ea typeface="Poppins"/>
                <a:cs typeface="Poppins"/>
                <a:sym typeface="Poppins"/>
              </a:rPr>
              <a:t>le calcul de score</a:t>
            </a:r>
            <a:endParaRPr lang="fr-FR" sz="2800" dirty="0">
              <a:solidFill>
                <a:srgbClr val="414964"/>
              </a:solidFill>
              <a:latin typeface="Poppins"/>
              <a:ea typeface="Poppins"/>
              <a:cs typeface="Poppins"/>
              <a:sym typeface="Poppins"/>
            </a:endParaRPr>
          </a:p>
        </p:txBody>
      </p:sp>
      <p:sp>
        <p:nvSpPr>
          <p:cNvPr id="11" name="TextBox 11"/>
          <p:cNvSpPr txBox="1"/>
          <p:nvPr/>
        </p:nvSpPr>
        <p:spPr>
          <a:xfrm>
            <a:off x="7870811" y="754147"/>
            <a:ext cx="9620578" cy="3231654"/>
          </a:xfrm>
          <a:prstGeom prst="rect">
            <a:avLst/>
          </a:prstGeom>
        </p:spPr>
        <p:txBody>
          <a:bodyPr wrap="square" lIns="0" tIns="0" rIns="0" bIns="0" rtlCol="0" anchor="t">
            <a:spAutoFit/>
          </a:bodyPr>
          <a:lstStyle/>
          <a:p>
            <a:pPr marL="151131" lvl="1" algn="just">
              <a:lnSpc>
                <a:spcPct val="150000"/>
              </a:lnSpc>
            </a:pPr>
            <a:r>
              <a:rPr lang="fr-FR" sz="2800" dirty="0" smtClean="0">
                <a:solidFill>
                  <a:srgbClr val="414964"/>
                </a:solidFill>
                <a:latin typeface="Poppins"/>
                <a:ea typeface="Poppins"/>
                <a:cs typeface="Poppins"/>
                <a:sym typeface="Poppins"/>
              </a:rPr>
              <a:t>L’attrition des clients est devenu un phénomène récurrent au niveau des banques. La mise en place d’un système d’alerte pour une gestion plus efficace de ces cas est plus que nécessaire pour améliorer la performance des banques</a:t>
            </a:r>
            <a:endParaRPr lang="fr-FR" sz="2800" dirty="0">
              <a:solidFill>
                <a:srgbClr val="414964"/>
              </a:solidFill>
              <a:latin typeface="Poppins"/>
              <a:ea typeface="Poppins"/>
              <a:cs typeface="Poppins"/>
              <a:sym typeface="Poppins"/>
            </a:endParaRPr>
          </a:p>
        </p:txBody>
      </p:sp>
      <p:sp>
        <p:nvSpPr>
          <p:cNvPr id="12" name="TextBox 12"/>
          <p:cNvSpPr txBox="1"/>
          <p:nvPr/>
        </p:nvSpPr>
        <p:spPr>
          <a:xfrm>
            <a:off x="7987380" y="6956281"/>
            <a:ext cx="9684774" cy="3231654"/>
          </a:xfrm>
          <a:prstGeom prst="rect">
            <a:avLst/>
          </a:prstGeom>
        </p:spPr>
        <p:txBody>
          <a:bodyPr wrap="square" lIns="0" tIns="0" rIns="0" bIns="0" rtlCol="0" anchor="t">
            <a:spAutoFit/>
          </a:bodyPr>
          <a:lstStyle/>
          <a:p>
            <a:pPr marL="151131" lvl="1" algn="just">
              <a:lnSpc>
                <a:spcPct val="150000"/>
              </a:lnSpc>
            </a:pPr>
            <a:r>
              <a:rPr lang="fr-FR" sz="2800" dirty="0" smtClean="0">
                <a:solidFill>
                  <a:srgbClr val="414964"/>
                </a:solidFill>
                <a:latin typeface="Poppins"/>
                <a:ea typeface="Poppins"/>
                <a:cs typeface="Poppins"/>
                <a:sym typeface="Poppins"/>
              </a:rPr>
              <a:t>L’objectif de ce travail est double</a:t>
            </a:r>
          </a:p>
          <a:p>
            <a:pPr marL="608331" lvl="1" indent="-457200" algn="just">
              <a:lnSpc>
                <a:spcPct val="150000"/>
              </a:lnSpc>
              <a:buFont typeface="Wingdings" panose="05000000000000000000" pitchFamily="2" charset="2"/>
              <a:buChar char="q"/>
            </a:pPr>
            <a:r>
              <a:rPr lang="fr-FR" sz="2800" dirty="0" smtClean="0">
                <a:solidFill>
                  <a:srgbClr val="414964"/>
                </a:solidFill>
                <a:latin typeface="Poppins"/>
                <a:ea typeface="Poppins"/>
                <a:cs typeface="Poppins"/>
                <a:sym typeface="Poppins"/>
              </a:rPr>
              <a:t>Développer un modèle pour identifier les facteurs qui affectent l’attrition des clients</a:t>
            </a:r>
          </a:p>
          <a:p>
            <a:pPr marL="608331" lvl="1" indent="-457200" algn="just">
              <a:lnSpc>
                <a:spcPct val="150000"/>
              </a:lnSpc>
              <a:buFont typeface="Wingdings" panose="05000000000000000000" pitchFamily="2" charset="2"/>
              <a:buChar char="q"/>
            </a:pPr>
            <a:r>
              <a:rPr lang="fr-FR" sz="2800" dirty="0">
                <a:solidFill>
                  <a:srgbClr val="414964"/>
                </a:solidFill>
                <a:latin typeface="Poppins"/>
                <a:ea typeface="Poppins"/>
                <a:cs typeface="Poppins"/>
                <a:sym typeface="Poppins"/>
              </a:rPr>
              <a:t> </a:t>
            </a:r>
            <a:r>
              <a:rPr lang="fr-FR" sz="2800" dirty="0" smtClean="0">
                <a:solidFill>
                  <a:srgbClr val="414964"/>
                </a:solidFill>
                <a:latin typeface="Poppins"/>
                <a:ea typeface="Poppins"/>
                <a:cs typeface="Poppins"/>
                <a:sym typeface="Poppins"/>
              </a:rPr>
              <a:t>Prédire les </a:t>
            </a:r>
            <a:r>
              <a:rPr lang="fr-FR" sz="2800" dirty="0">
                <a:solidFill>
                  <a:srgbClr val="414964"/>
                </a:solidFill>
                <a:latin typeface="Poppins"/>
                <a:ea typeface="Poppins"/>
                <a:cs typeface="Poppins"/>
                <a:sym typeface="Poppins"/>
              </a:rPr>
              <a:t>départs potentiels pour améliorer la fidélisation.</a:t>
            </a:r>
          </a:p>
        </p:txBody>
      </p:sp>
      <p:sp>
        <p:nvSpPr>
          <p:cNvPr id="16" name="TextBox 16"/>
          <p:cNvSpPr txBox="1"/>
          <p:nvPr/>
        </p:nvSpPr>
        <p:spPr>
          <a:xfrm>
            <a:off x="1028700" y="1249581"/>
            <a:ext cx="928244" cy="190559"/>
          </a:xfrm>
          <a:prstGeom prst="rect">
            <a:avLst/>
          </a:prstGeom>
        </p:spPr>
        <p:txBody>
          <a:bodyPr lIns="0" tIns="0" rIns="0" bIns="0" rtlCol="0" anchor="t">
            <a:spAutoFit/>
          </a:bodyPr>
          <a:lstStyle/>
          <a:p>
            <a:pPr marL="0" lvl="0" indent="0" algn="ctr">
              <a:lnSpc>
                <a:spcPts val="1493"/>
              </a:lnSpc>
              <a:spcBef>
                <a:spcPct val="0"/>
              </a:spcBef>
            </a:pPr>
            <a:r>
              <a:rPr lang="en-US" sz="1066" b="1">
                <a:solidFill>
                  <a:srgbClr val="414964"/>
                </a:solidFill>
                <a:latin typeface="Poppins Bold"/>
                <a:ea typeface="Poppins Bold"/>
                <a:cs typeface="Poppins Bold"/>
                <a:sym typeface="Poppins Bold"/>
              </a:rPr>
              <a:t>Larana, Inc.</a:t>
            </a:r>
          </a:p>
        </p:txBody>
      </p:sp>
      <p:sp>
        <p:nvSpPr>
          <p:cNvPr id="17" name="TextBox 17"/>
          <p:cNvSpPr txBox="1"/>
          <p:nvPr/>
        </p:nvSpPr>
        <p:spPr>
          <a:xfrm>
            <a:off x="858291" y="3110421"/>
            <a:ext cx="3942309" cy="1846659"/>
          </a:xfrm>
          <a:prstGeom prst="rect">
            <a:avLst/>
          </a:prstGeom>
        </p:spPr>
        <p:txBody>
          <a:bodyPr wrap="square" lIns="0" tIns="0" rIns="0" bIns="0" rtlCol="0" anchor="t">
            <a:spAutoFit/>
          </a:bodyPr>
          <a:lstStyle/>
          <a:p>
            <a:pPr lvl="0" algn="ctr">
              <a:lnSpc>
                <a:spcPts val="7200"/>
              </a:lnSpc>
            </a:pPr>
            <a:r>
              <a:rPr lang="en-US" sz="3200" b="1" dirty="0">
                <a:solidFill>
                  <a:srgbClr val="414964"/>
                </a:solidFill>
                <a:latin typeface="Poppins Bold"/>
                <a:ea typeface="Poppins Bold"/>
                <a:cs typeface="Poppins Bold"/>
                <a:sym typeface="Poppins Bold"/>
              </a:rPr>
              <a:t>PROBLEMATIQUE ET CONTEXTE</a:t>
            </a:r>
            <a:endParaRPr lang="en-US" sz="3200" b="1" dirty="0">
              <a:solidFill>
                <a:srgbClr val="414964"/>
              </a:solidFill>
              <a:latin typeface="Poppins Bold"/>
              <a:ea typeface="Poppins Bold"/>
              <a:cs typeface="Poppins Bold"/>
              <a:sym typeface="Poppins 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marL="0" lvl="0" indent="0" algn="ctr">
              <a:lnSpc>
                <a:spcPts val="7200"/>
              </a:lnSpc>
            </a:pPr>
            <a:r>
              <a:rPr lang="en-US" sz="7200" b="1" dirty="0" smtClean="0">
                <a:solidFill>
                  <a:srgbClr val="414964"/>
                </a:solidFill>
                <a:latin typeface="Poppins Bold"/>
                <a:ea typeface="Poppins Bold"/>
                <a:cs typeface="Poppins Bold"/>
                <a:sym typeface="Poppins Bold"/>
              </a:rPr>
              <a:t>PRESENTATION DES DONNEES</a:t>
            </a:r>
            <a:endParaRPr lang="en-US" sz="7200" b="1" dirty="0">
              <a:solidFill>
                <a:srgbClr val="414964"/>
              </a:solidFill>
              <a:latin typeface="Poppins Bold"/>
              <a:ea typeface="Poppins Bold"/>
              <a:cs typeface="Poppins Bold"/>
              <a:sym typeface="Poppins Bold"/>
            </a:endParaRPr>
          </a:p>
        </p:txBody>
      </p:sp>
    </p:spTree>
    <p:extLst>
      <p:ext uri="{BB962C8B-B14F-4D97-AF65-F5344CB8AC3E}">
        <p14:creationId xmlns:p14="http://schemas.microsoft.com/office/powerpoint/2010/main" val="4273945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12" y="0"/>
            <a:ext cx="1983175" cy="2386754"/>
          </a:xfrm>
          <a:custGeom>
            <a:avLst/>
            <a:gdLst/>
            <a:ahLst/>
            <a:cxnLst/>
            <a:rect l="l" t="t" r="r" b="b"/>
            <a:pathLst>
              <a:path w="1983175" h="2386754">
                <a:moveTo>
                  <a:pt x="0" y="0"/>
                </a:moveTo>
                <a:lnTo>
                  <a:pt x="1983176" y="0"/>
                </a:lnTo>
                <a:lnTo>
                  <a:pt x="1983176" y="2386754"/>
                </a:lnTo>
                <a:lnTo>
                  <a:pt x="0" y="23867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TextBox 3"/>
          <p:cNvSpPr txBox="1"/>
          <p:nvPr/>
        </p:nvSpPr>
        <p:spPr>
          <a:xfrm>
            <a:off x="2245493" y="-161925"/>
            <a:ext cx="5678091" cy="798181"/>
          </a:xfrm>
          <a:prstGeom prst="rect">
            <a:avLst/>
          </a:prstGeom>
        </p:spPr>
        <p:txBody>
          <a:bodyPr lIns="0" tIns="0" rIns="0" bIns="0" rtlCol="0" anchor="t">
            <a:spAutoFit/>
          </a:bodyPr>
          <a:lstStyle/>
          <a:p>
            <a:pPr algn="ctr">
              <a:lnSpc>
                <a:spcPts val="5880"/>
              </a:lnSpc>
            </a:pPr>
            <a:r>
              <a:rPr lang="en-US" sz="4200">
                <a:solidFill>
                  <a:srgbClr val="000000"/>
                </a:solidFill>
                <a:latin typeface="Times New Roman"/>
                <a:ea typeface="Times New Roman"/>
                <a:cs typeface="Times New Roman"/>
                <a:sym typeface="Times New Roman"/>
              </a:rPr>
              <a:t>Présentation des données</a:t>
            </a:r>
          </a:p>
        </p:txBody>
      </p:sp>
      <p:sp>
        <p:nvSpPr>
          <p:cNvPr id="4" name="TextBox 4"/>
          <p:cNvSpPr txBox="1"/>
          <p:nvPr/>
        </p:nvSpPr>
        <p:spPr>
          <a:xfrm>
            <a:off x="2574030" y="512431"/>
            <a:ext cx="14685270" cy="2053388"/>
          </a:xfrm>
          <a:prstGeom prst="rect">
            <a:avLst/>
          </a:prstGeom>
        </p:spPr>
        <p:txBody>
          <a:bodyPr lIns="0" tIns="0" rIns="0" bIns="0" rtlCol="0" anchor="t">
            <a:spAutoFit/>
          </a:bodyPr>
          <a:lstStyle/>
          <a:p>
            <a:pPr algn="ctr">
              <a:lnSpc>
                <a:spcPts val="4544"/>
              </a:lnSpc>
            </a:pPr>
            <a:r>
              <a:rPr lang="en-US" sz="3245">
                <a:solidFill>
                  <a:srgbClr val="000000"/>
                </a:solidFill>
                <a:latin typeface="Times New Roman"/>
                <a:ea typeface="Times New Roman"/>
                <a:cs typeface="Times New Roman"/>
                <a:sym typeface="Times New Roman"/>
              </a:rPr>
              <a:t>Le jeu de données est composé de 12 variables, hors identifiant, et comprend 165 034 observations. Il contient à la fois des variables quantitatives et qualitatives. La variable cible est </a:t>
            </a:r>
            <a:r>
              <a:rPr lang="en-US" sz="3245">
                <a:solidFill>
                  <a:srgbClr val="004AAD"/>
                </a:solidFill>
                <a:latin typeface="Times New Roman"/>
                <a:ea typeface="Times New Roman"/>
                <a:cs typeface="Times New Roman"/>
                <a:sym typeface="Times New Roman"/>
              </a:rPr>
              <a:t>Exited</a:t>
            </a:r>
            <a:r>
              <a:rPr lang="en-US" sz="3245">
                <a:solidFill>
                  <a:srgbClr val="000000"/>
                </a:solidFill>
                <a:latin typeface="Times New Roman"/>
                <a:ea typeface="Times New Roman"/>
                <a:cs typeface="Times New Roman"/>
                <a:sym typeface="Times New Roman"/>
              </a:rPr>
              <a:t>. La base ne présente ni valeurs manquantes ni doublons.</a:t>
            </a:r>
          </a:p>
          <a:p>
            <a:pPr algn="ctr">
              <a:lnSpc>
                <a:spcPts val="2198"/>
              </a:lnSpc>
              <a:spcBef>
                <a:spcPct val="0"/>
              </a:spcBef>
            </a:pPr>
            <a:endParaRPr lang="en-US" sz="3245">
              <a:solidFill>
                <a:srgbClr val="000000"/>
              </a:solidFill>
              <a:latin typeface="Times New Roman"/>
              <a:ea typeface="Times New Roman"/>
              <a:cs typeface="Times New Roman"/>
              <a:sym typeface="Times New Roman"/>
            </a:endParaRPr>
          </a:p>
        </p:txBody>
      </p:sp>
      <p:graphicFrame>
        <p:nvGraphicFramePr>
          <p:cNvPr id="5" name="Object 5"/>
          <p:cNvGraphicFramePr/>
          <p:nvPr/>
        </p:nvGraphicFramePr>
        <p:xfrm>
          <a:off x="1028700" y="2814542"/>
          <a:ext cx="3771900" cy="7472458"/>
        </p:xfrm>
        <a:graphic>
          <a:graphicData uri="http://schemas.openxmlformats.org/presentationml/2006/ole">
            <mc:AlternateContent xmlns:mc="http://schemas.openxmlformats.org/markup-compatibility/2006">
              <mc:Choice xmlns:v="urn:schemas-microsoft-com:vml" Requires="v">
                <p:oleObj spid="_x0000_s2051" name="Worksheet" r:id="rId5" imgW="5257800" imgH="8953500" progId="Excel.Sheet.12">
                  <p:embed/>
                </p:oleObj>
              </mc:Choice>
              <mc:Fallback>
                <p:oleObj name="Worksheet" r:id="rId5" imgW="5257800" imgH="8953500" progId="Excel.Sheet.12">
                  <p:embed/>
                  <p:pic>
                    <p:nvPicPr>
                      <p:cNvPr id="0" name=""/>
                      <p:cNvPicPr/>
                      <p:nvPr/>
                    </p:nvPicPr>
                    <p:blipFill>
                      <a:blip r:embed="rId6"/>
                      <a:stretch>
                        <a:fillRect/>
                      </a:stretch>
                    </p:blipFill>
                    <p:spPr>
                      <a:xfrm>
                        <a:off x="1028700" y="2814542"/>
                        <a:ext cx="3771900" cy="7472458"/>
                      </a:xfrm>
                      <a:prstGeom prst="rect">
                        <a:avLst/>
                      </a:prstGeom>
                    </p:spPr>
                  </p:pic>
                </p:oleObj>
              </mc:Fallback>
            </mc:AlternateContent>
          </a:graphicData>
        </a:graphic>
      </p:graphicFrame>
    </p:spTree>
    <p:extLst>
      <p:ext uri="{BB962C8B-B14F-4D97-AF65-F5344CB8AC3E}">
        <p14:creationId xmlns:p14="http://schemas.microsoft.com/office/powerpoint/2010/main" val="421393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144000" y="0"/>
            <a:ext cx="9151668" cy="10287000"/>
            <a:chOff x="0" y="0"/>
            <a:chExt cx="2410316" cy="2709333"/>
          </a:xfrm>
        </p:grpSpPr>
        <p:sp>
          <p:nvSpPr>
            <p:cNvPr id="5" name="Freeform 5"/>
            <p:cNvSpPr/>
            <p:nvPr/>
          </p:nvSpPr>
          <p:spPr>
            <a:xfrm>
              <a:off x="0" y="0"/>
              <a:ext cx="2410316" cy="2709333"/>
            </a:xfrm>
            <a:custGeom>
              <a:avLst/>
              <a:gdLst/>
              <a:ahLst/>
              <a:cxnLst/>
              <a:rect l="l" t="t" r="r" b="b"/>
              <a:pathLst>
                <a:path w="2410316" h="2709333">
                  <a:moveTo>
                    <a:pt x="0" y="0"/>
                  </a:moveTo>
                  <a:lnTo>
                    <a:pt x="2410316" y="0"/>
                  </a:lnTo>
                  <a:lnTo>
                    <a:pt x="2410316" y="2709333"/>
                  </a:lnTo>
                  <a:lnTo>
                    <a:pt x="0" y="2709333"/>
                  </a:lnTo>
                  <a:close/>
                </a:path>
              </a:pathLst>
            </a:custGeom>
            <a:solidFill>
              <a:srgbClr val="635589">
                <a:alpha val="5882"/>
              </a:srgbClr>
            </a:solidFill>
            <a:ln cap="sq">
              <a:noFill/>
              <a:prstDash val="solid"/>
              <a:miter/>
            </a:ln>
          </p:spPr>
        </p:sp>
        <p:sp>
          <p:nvSpPr>
            <p:cNvPr id="6" name="TextBox 6"/>
            <p:cNvSpPr txBox="1"/>
            <p:nvPr/>
          </p:nvSpPr>
          <p:spPr>
            <a:xfrm>
              <a:off x="0" y="-47625"/>
              <a:ext cx="2410316" cy="2756958"/>
            </a:xfrm>
            <a:prstGeom prst="rect">
              <a:avLst/>
            </a:prstGeom>
          </p:spPr>
          <p:txBody>
            <a:bodyPr lIns="50800" tIns="50800" rIns="50800" bIns="50800" rtlCol="0" anchor="ctr"/>
            <a:lstStyle/>
            <a:p>
              <a:pPr marL="0" lvl="0" indent="0" algn="ctr">
                <a:lnSpc>
                  <a:spcPts val="1960"/>
                </a:lnSpc>
                <a:spcBef>
                  <a:spcPct val="0"/>
                </a:spcBef>
              </a:pPr>
              <a:endParaRPr/>
            </a:p>
          </p:txBody>
        </p:sp>
      </p:grpSp>
      <p:grpSp>
        <p:nvGrpSpPr>
          <p:cNvPr id="7" name="Group 7"/>
          <p:cNvGrpSpPr/>
          <p:nvPr/>
        </p:nvGrpSpPr>
        <p:grpSpPr>
          <a:xfrm>
            <a:off x="10231350" y="1028700"/>
            <a:ext cx="7027950" cy="8229600"/>
            <a:chOff x="0" y="0"/>
            <a:chExt cx="1088813" cy="1274980"/>
          </a:xfrm>
        </p:grpSpPr>
        <p:sp>
          <p:nvSpPr>
            <p:cNvPr id="8" name="Freeform 8"/>
            <p:cNvSpPr/>
            <p:nvPr/>
          </p:nvSpPr>
          <p:spPr>
            <a:xfrm>
              <a:off x="0" y="0"/>
              <a:ext cx="1088813" cy="1274980"/>
            </a:xfrm>
            <a:custGeom>
              <a:avLst/>
              <a:gdLst/>
              <a:ahLst/>
              <a:cxnLst/>
              <a:rect l="l" t="t" r="r" b="b"/>
              <a:pathLst>
                <a:path w="1088813" h="1274980">
                  <a:moveTo>
                    <a:pt x="0" y="0"/>
                  </a:moveTo>
                  <a:lnTo>
                    <a:pt x="1088813" y="0"/>
                  </a:lnTo>
                  <a:lnTo>
                    <a:pt x="1088813" y="1274980"/>
                  </a:lnTo>
                  <a:lnTo>
                    <a:pt x="0" y="1274980"/>
                  </a:lnTo>
                  <a:close/>
                </a:path>
              </a:pathLst>
            </a:custGeom>
            <a:blipFill>
              <a:blip r:embed="rId2"/>
              <a:stretch>
                <a:fillRect l="-37878" r="-37878"/>
              </a:stretch>
            </a:blipFill>
          </p:spPr>
        </p:sp>
      </p:grpSp>
      <p:sp>
        <p:nvSpPr>
          <p:cNvPr id="9" name="Freeform 9"/>
          <p:cNvSpPr/>
          <p:nvPr/>
        </p:nvSpPr>
        <p:spPr>
          <a:xfrm>
            <a:off x="6432927" y="1536675"/>
            <a:ext cx="5422145" cy="6525558"/>
          </a:xfrm>
          <a:custGeom>
            <a:avLst/>
            <a:gdLst/>
            <a:ahLst/>
            <a:cxnLst/>
            <a:rect l="l" t="t" r="r" b="b"/>
            <a:pathLst>
              <a:path w="5422145" h="6525558">
                <a:moveTo>
                  <a:pt x="0" y="0"/>
                </a:moveTo>
                <a:lnTo>
                  <a:pt x="5422146" y="0"/>
                </a:lnTo>
                <a:lnTo>
                  <a:pt x="5422146" y="6525558"/>
                </a:lnTo>
                <a:lnTo>
                  <a:pt x="0" y="6525558"/>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16" name="TextBox 16"/>
          <p:cNvSpPr txBox="1"/>
          <p:nvPr/>
        </p:nvSpPr>
        <p:spPr>
          <a:xfrm>
            <a:off x="1219200" y="3746520"/>
            <a:ext cx="15177462" cy="951030"/>
          </a:xfrm>
          <a:prstGeom prst="rect">
            <a:avLst/>
          </a:prstGeom>
        </p:spPr>
        <p:txBody>
          <a:bodyPr wrap="square" lIns="0" tIns="0" rIns="0" bIns="0" rtlCol="0" anchor="t">
            <a:spAutoFit/>
          </a:bodyPr>
          <a:lstStyle/>
          <a:p>
            <a:pPr marL="0" lvl="0" indent="0" algn="ctr">
              <a:lnSpc>
                <a:spcPts val="7200"/>
              </a:lnSpc>
            </a:pPr>
            <a:r>
              <a:rPr lang="en-US" sz="7200" b="1" dirty="0" smtClean="0">
                <a:solidFill>
                  <a:srgbClr val="414964"/>
                </a:solidFill>
                <a:latin typeface="Poppins Bold"/>
                <a:ea typeface="Poppins Bold"/>
                <a:cs typeface="Poppins Bold"/>
                <a:sym typeface="Poppins Bold"/>
              </a:rPr>
              <a:t>ANALYSE EXPLORATOIRE</a:t>
            </a:r>
            <a:endParaRPr lang="en-US" sz="7200" b="1" dirty="0">
              <a:solidFill>
                <a:srgbClr val="414964"/>
              </a:solidFill>
              <a:latin typeface="Poppins Bold"/>
              <a:ea typeface="Poppins Bold"/>
              <a:cs typeface="Poppins Bold"/>
              <a:sym typeface="Poppins Bold"/>
            </a:endParaRPr>
          </a:p>
        </p:txBody>
      </p:sp>
    </p:spTree>
    <p:extLst>
      <p:ext uri="{BB962C8B-B14F-4D97-AF65-F5344CB8AC3E}">
        <p14:creationId xmlns:p14="http://schemas.microsoft.com/office/powerpoint/2010/main" val="3894254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010847" y="1028700"/>
            <a:ext cx="6266307" cy="7541507"/>
          </a:xfrm>
          <a:custGeom>
            <a:avLst/>
            <a:gdLst/>
            <a:ahLst/>
            <a:cxnLst/>
            <a:rect l="l" t="t" r="r" b="b"/>
            <a:pathLst>
              <a:path w="6266307" h="7541507">
                <a:moveTo>
                  <a:pt x="0" y="0"/>
                </a:moveTo>
                <a:lnTo>
                  <a:pt x="6266306" y="0"/>
                </a:lnTo>
                <a:lnTo>
                  <a:pt x="6266306" y="7541507"/>
                </a:lnTo>
                <a:lnTo>
                  <a:pt x="0" y="7541507"/>
                </a:lnTo>
                <a:lnTo>
                  <a:pt x="0" y="0"/>
                </a:lnTo>
                <a:close/>
              </a:path>
            </a:pathLst>
          </a:custGeom>
          <a:blipFill>
            <a:blip r:embed="rId3">
              <a:alphaModFix amt="6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0" y="0"/>
            <a:ext cx="1196246" cy="1439684"/>
          </a:xfrm>
          <a:custGeom>
            <a:avLst/>
            <a:gdLst/>
            <a:ahLst/>
            <a:cxnLst/>
            <a:rect l="l" t="t" r="r" b="b"/>
            <a:pathLst>
              <a:path w="1196246" h="1439684">
                <a:moveTo>
                  <a:pt x="0" y="0"/>
                </a:moveTo>
                <a:lnTo>
                  <a:pt x="1196246" y="0"/>
                </a:lnTo>
                <a:lnTo>
                  <a:pt x="1196246" y="1439684"/>
                </a:lnTo>
                <a:lnTo>
                  <a:pt x="0" y="14396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0" y="9054127"/>
            <a:ext cx="18288000" cy="1232873"/>
            <a:chOff x="0" y="0"/>
            <a:chExt cx="4816593" cy="324707"/>
          </a:xfrm>
        </p:grpSpPr>
        <p:sp>
          <p:nvSpPr>
            <p:cNvPr id="6" name="Freeform 6"/>
            <p:cNvSpPr/>
            <p:nvPr/>
          </p:nvSpPr>
          <p:spPr>
            <a:xfrm>
              <a:off x="0" y="0"/>
              <a:ext cx="4816592" cy="324707"/>
            </a:xfrm>
            <a:custGeom>
              <a:avLst/>
              <a:gdLst/>
              <a:ahLst/>
              <a:cxnLst/>
              <a:rect l="l" t="t" r="r" b="b"/>
              <a:pathLst>
                <a:path w="4816592" h="324707">
                  <a:moveTo>
                    <a:pt x="0" y="0"/>
                  </a:moveTo>
                  <a:lnTo>
                    <a:pt x="4816592" y="0"/>
                  </a:lnTo>
                  <a:lnTo>
                    <a:pt x="4816592" y="324707"/>
                  </a:lnTo>
                  <a:lnTo>
                    <a:pt x="0" y="324707"/>
                  </a:lnTo>
                  <a:close/>
                </a:path>
              </a:pathLst>
            </a:custGeom>
            <a:solidFill>
              <a:srgbClr val="6786B3">
                <a:alpha val="5882"/>
              </a:srgbClr>
            </a:solidFill>
            <a:ln cap="sq">
              <a:noFill/>
              <a:prstDash val="solid"/>
              <a:miter/>
            </a:ln>
          </p:spPr>
        </p:sp>
        <p:sp>
          <p:nvSpPr>
            <p:cNvPr id="7" name="TextBox 7"/>
            <p:cNvSpPr txBox="1"/>
            <p:nvPr/>
          </p:nvSpPr>
          <p:spPr>
            <a:xfrm>
              <a:off x="0" y="-57150"/>
              <a:ext cx="4816593" cy="381857"/>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0" y="3073105"/>
            <a:ext cx="10440532" cy="7213895"/>
          </a:xfrm>
          <a:custGeom>
            <a:avLst/>
            <a:gdLst/>
            <a:ahLst/>
            <a:cxnLst/>
            <a:rect l="l" t="t" r="r" b="b"/>
            <a:pathLst>
              <a:path w="10440532" h="7213895">
                <a:moveTo>
                  <a:pt x="0" y="0"/>
                </a:moveTo>
                <a:lnTo>
                  <a:pt x="10440532" y="0"/>
                </a:lnTo>
                <a:lnTo>
                  <a:pt x="10440532" y="7213895"/>
                </a:lnTo>
                <a:lnTo>
                  <a:pt x="0" y="7213895"/>
                </a:lnTo>
                <a:lnTo>
                  <a:pt x="0" y="0"/>
                </a:lnTo>
                <a:close/>
              </a:path>
            </a:pathLst>
          </a:custGeom>
          <a:blipFill>
            <a:blip r:embed="rId5"/>
            <a:stretch>
              <a:fillRect t="-1066" r="-5523" b="-1066"/>
            </a:stretch>
          </a:blipFill>
        </p:spPr>
      </p:sp>
      <p:sp>
        <p:nvSpPr>
          <p:cNvPr id="9" name="Freeform 9"/>
          <p:cNvSpPr/>
          <p:nvPr/>
        </p:nvSpPr>
        <p:spPr>
          <a:xfrm>
            <a:off x="10440532" y="2985886"/>
            <a:ext cx="7847468" cy="7388333"/>
          </a:xfrm>
          <a:custGeom>
            <a:avLst/>
            <a:gdLst/>
            <a:ahLst/>
            <a:cxnLst/>
            <a:rect l="l" t="t" r="r" b="b"/>
            <a:pathLst>
              <a:path w="7847468" h="7388333">
                <a:moveTo>
                  <a:pt x="0" y="0"/>
                </a:moveTo>
                <a:lnTo>
                  <a:pt x="7847468" y="0"/>
                </a:lnTo>
                <a:lnTo>
                  <a:pt x="7847468" y="7388333"/>
                </a:lnTo>
                <a:lnTo>
                  <a:pt x="0" y="7388333"/>
                </a:lnTo>
                <a:lnTo>
                  <a:pt x="0" y="0"/>
                </a:lnTo>
                <a:close/>
              </a:path>
            </a:pathLst>
          </a:custGeom>
          <a:blipFill>
            <a:blip r:embed="rId6"/>
            <a:stretch>
              <a:fillRect l="-907" r="-1342" b="-13776"/>
            </a:stretch>
          </a:blipFill>
        </p:spPr>
      </p:sp>
      <p:sp>
        <p:nvSpPr>
          <p:cNvPr id="10" name="TextBox 10"/>
          <p:cNvSpPr txBox="1"/>
          <p:nvPr/>
        </p:nvSpPr>
        <p:spPr>
          <a:xfrm>
            <a:off x="1196246" y="869770"/>
            <a:ext cx="16649761" cy="94932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Times New Roman Bold"/>
                <a:ea typeface="Times New Roman Bold"/>
                <a:cs typeface="Times New Roman Bold"/>
                <a:sym typeface="Times New Roman Bold"/>
              </a:rPr>
              <a:t>REPARTITION DE LA VARIABLE CIBLE</a:t>
            </a:r>
          </a:p>
        </p:txBody>
      </p:sp>
    </p:spTree>
    <p:extLst>
      <p:ext uri="{BB962C8B-B14F-4D97-AF65-F5344CB8AC3E}">
        <p14:creationId xmlns:p14="http://schemas.microsoft.com/office/powerpoint/2010/main" val="3058081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437</Words>
  <Application>Microsoft Office PowerPoint</Application>
  <PresentationFormat>Personnalisé</PresentationFormat>
  <Paragraphs>87</Paragraphs>
  <Slides>27</Slides>
  <Notes>0</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27</vt:i4>
      </vt:variant>
    </vt:vector>
  </HeadingPairs>
  <TitlesOfParts>
    <vt:vector size="39" baseType="lpstr">
      <vt:lpstr>Calibri</vt:lpstr>
      <vt:lpstr>Times New Roman</vt:lpstr>
      <vt:lpstr>DM Sans</vt:lpstr>
      <vt:lpstr>Poppins Bold</vt:lpstr>
      <vt:lpstr>Arial</vt:lpstr>
      <vt:lpstr>Poppins</vt:lpstr>
      <vt:lpstr>맑은 고딕</vt:lpstr>
      <vt:lpstr>Times New Roman Bold</vt:lpstr>
      <vt:lpstr>Wingdings</vt:lpstr>
      <vt:lpstr>var(--jp-code-font-family)</vt:lpstr>
      <vt:lpstr>Office Theme</vt:lpstr>
      <vt:lpstr>Worksheet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Bank Company Profile Presentation</dc:title>
  <dc:creator>ANSD</dc:creator>
  <cp:lastModifiedBy>ANSD</cp:lastModifiedBy>
  <cp:revision>33</cp:revision>
  <dcterms:created xsi:type="dcterms:W3CDTF">2006-08-16T00:00:00Z</dcterms:created>
  <dcterms:modified xsi:type="dcterms:W3CDTF">2025-06-14T18:03:37Z</dcterms:modified>
  <dc:identifier>DAGqVEljlEg</dc:identifier>
</cp:coreProperties>
</file>